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8" r:id="rId11"/>
    <p:sldId id="265" r:id="rId12"/>
    <p:sldId id="266" r:id="rId13"/>
    <p:sldId id="267" r:id="rId14"/>
    <p:sldId id="269" r:id="rId15"/>
    <p:sldId id="271"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480363-2783-4AC1-BABE-F848E1BAB355}" v="4026" dt="2021-02-06T01:21:19.895"/>
    <p1510:client id="{CB3684EF-2FDF-C0B4-13F1-D2C60E19B575}" v="88" dt="2021-02-08T17:00:38.8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4" autoAdjust="0"/>
    <p:restoredTop sz="82844" autoAdjust="0"/>
  </p:normalViewPr>
  <p:slideViewPr>
    <p:cSldViewPr snapToGrid="0">
      <p:cViewPr varScale="1">
        <p:scale>
          <a:sx n="94" d="100"/>
          <a:sy n="94" d="100"/>
        </p:scale>
        <p:origin x="34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C82830-A4A2-4A40-BD02-DFA82184E931}"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16BCE18-FA2F-446B-8234-FF8109EEE315}">
      <dgm:prSet/>
      <dgm:spPr/>
      <dgm:t>
        <a:bodyPr/>
        <a:lstStyle/>
        <a:p>
          <a:pPr>
            <a:defRPr cap="all"/>
          </a:pPr>
          <a:r>
            <a:rPr lang="en-US"/>
            <a:t>Sew your own clothes?</a:t>
          </a:r>
        </a:p>
      </dgm:t>
    </dgm:pt>
    <dgm:pt modelId="{89BC5752-A91D-4B6C-BA22-4CD7508497E5}" type="parTrans" cxnId="{7D14C67F-61D7-412C-ADBC-07E825BF3EDD}">
      <dgm:prSet/>
      <dgm:spPr/>
      <dgm:t>
        <a:bodyPr/>
        <a:lstStyle/>
        <a:p>
          <a:endParaRPr lang="en-US"/>
        </a:p>
      </dgm:t>
    </dgm:pt>
    <dgm:pt modelId="{13C122DA-1AE2-4BDD-B642-E3B6A253D359}" type="sibTrans" cxnId="{7D14C67F-61D7-412C-ADBC-07E825BF3EDD}">
      <dgm:prSet/>
      <dgm:spPr/>
      <dgm:t>
        <a:bodyPr/>
        <a:lstStyle/>
        <a:p>
          <a:endParaRPr lang="en-US"/>
        </a:p>
      </dgm:t>
    </dgm:pt>
    <dgm:pt modelId="{22DDD7CD-BDC7-4B6E-A083-68F1586ABD0F}">
      <dgm:prSet/>
      <dgm:spPr/>
      <dgm:t>
        <a:bodyPr/>
        <a:lstStyle/>
        <a:p>
          <a:pPr>
            <a:defRPr cap="all"/>
          </a:pPr>
          <a:r>
            <a:rPr lang="en-US"/>
            <a:t>Grow your own food?</a:t>
          </a:r>
        </a:p>
      </dgm:t>
    </dgm:pt>
    <dgm:pt modelId="{3DCFFA34-BCC0-414E-85F4-DE82F157BF6A}" type="parTrans" cxnId="{C76C0F1D-D699-42FE-9AD5-51E5BEA702A1}">
      <dgm:prSet/>
      <dgm:spPr/>
      <dgm:t>
        <a:bodyPr/>
        <a:lstStyle/>
        <a:p>
          <a:endParaRPr lang="en-US"/>
        </a:p>
      </dgm:t>
    </dgm:pt>
    <dgm:pt modelId="{05090966-01D3-4AB7-B59E-90B60881357F}" type="sibTrans" cxnId="{C76C0F1D-D699-42FE-9AD5-51E5BEA702A1}">
      <dgm:prSet/>
      <dgm:spPr/>
      <dgm:t>
        <a:bodyPr/>
        <a:lstStyle/>
        <a:p>
          <a:endParaRPr lang="en-US"/>
        </a:p>
      </dgm:t>
    </dgm:pt>
    <dgm:pt modelId="{B41510E0-2922-4BCA-BDE4-760CC4490115}" type="pres">
      <dgm:prSet presAssocID="{45C82830-A4A2-4A40-BD02-DFA82184E931}" presName="root" presStyleCnt="0">
        <dgm:presLayoutVars>
          <dgm:dir/>
          <dgm:resizeHandles val="exact"/>
        </dgm:presLayoutVars>
      </dgm:prSet>
      <dgm:spPr/>
    </dgm:pt>
    <dgm:pt modelId="{2458E155-7640-4648-94A3-8B4016B266EA}" type="pres">
      <dgm:prSet presAssocID="{216BCE18-FA2F-446B-8234-FF8109EEE315}" presName="compNode" presStyleCnt="0"/>
      <dgm:spPr/>
    </dgm:pt>
    <dgm:pt modelId="{46FC5EA5-4429-477E-8C0C-ACF2B4A46FB3}" type="pres">
      <dgm:prSet presAssocID="{216BCE18-FA2F-446B-8234-FF8109EEE315}" presName="iconBgRect" presStyleLbl="bgShp" presStyleIdx="0" presStyleCnt="2"/>
      <dgm:spPr/>
    </dgm:pt>
    <dgm:pt modelId="{C8312707-541C-445A-9E30-1E65F762427E}" type="pres">
      <dgm:prSet presAssocID="{216BCE18-FA2F-446B-8234-FF8109EEE31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ger"/>
        </a:ext>
      </dgm:extLst>
    </dgm:pt>
    <dgm:pt modelId="{DD7753D6-167C-4349-919D-322AA5EE0CA3}" type="pres">
      <dgm:prSet presAssocID="{216BCE18-FA2F-446B-8234-FF8109EEE315}" presName="spaceRect" presStyleCnt="0"/>
      <dgm:spPr/>
    </dgm:pt>
    <dgm:pt modelId="{2AC24981-F6B5-4F00-86F6-9C6C753CD135}" type="pres">
      <dgm:prSet presAssocID="{216BCE18-FA2F-446B-8234-FF8109EEE315}" presName="textRect" presStyleLbl="revTx" presStyleIdx="0" presStyleCnt="2">
        <dgm:presLayoutVars>
          <dgm:chMax val="1"/>
          <dgm:chPref val="1"/>
        </dgm:presLayoutVars>
      </dgm:prSet>
      <dgm:spPr/>
    </dgm:pt>
    <dgm:pt modelId="{5EE48AAA-1301-4876-A67C-5EC0AF710511}" type="pres">
      <dgm:prSet presAssocID="{13C122DA-1AE2-4BDD-B642-E3B6A253D359}" presName="sibTrans" presStyleCnt="0"/>
      <dgm:spPr/>
    </dgm:pt>
    <dgm:pt modelId="{B02193EB-6A8A-44C0-B469-6D1528C2960E}" type="pres">
      <dgm:prSet presAssocID="{22DDD7CD-BDC7-4B6E-A083-68F1586ABD0F}" presName="compNode" presStyleCnt="0"/>
      <dgm:spPr/>
    </dgm:pt>
    <dgm:pt modelId="{683B92B3-979F-423F-B796-EC6580880DEF}" type="pres">
      <dgm:prSet presAssocID="{22DDD7CD-BDC7-4B6E-A083-68F1586ABD0F}" presName="iconBgRect" presStyleLbl="bgShp" presStyleIdx="1" presStyleCnt="2"/>
      <dgm:spPr/>
    </dgm:pt>
    <dgm:pt modelId="{48E8B6DD-3A8D-47BA-87AE-D5325C145ADD}" type="pres">
      <dgm:prSet presAssocID="{22DDD7CD-BDC7-4B6E-A083-68F1586ABD0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eeds"/>
        </a:ext>
      </dgm:extLst>
    </dgm:pt>
    <dgm:pt modelId="{98B74B5F-6F28-4DD9-AC52-62843D1C3A87}" type="pres">
      <dgm:prSet presAssocID="{22DDD7CD-BDC7-4B6E-A083-68F1586ABD0F}" presName="spaceRect" presStyleCnt="0"/>
      <dgm:spPr/>
    </dgm:pt>
    <dgm:pt modelId="{8D03F0B8-E8B7-4CFB-A3B9-558219358AB6}" type="pres">
      <dgm:prSet presAssocID="{22DDD7CD-BDC7-4B6E-A083-68F1586ABD0F}" presName="textRect" presStyleLbl="revTx" presStyleIdx="1" presStyleCnt="2">
        <dgm:presLayoutVars>
          <dgm:chMax val="1"/>
          <dgm:chPref val="1"/>
        </dgm:presLayoutVars>
      </dgm:prSet>
      <dgm:spPr/>
    </dgm:pt>
  </dgm:ptLst>
  <dgm:cxnLst>
    <dgm:cxn modelId="{6D65B413-7198-481A-A3A3-961D0CCA8D96}" type="presOf" srcId="{22DDD7CD-BDC7-4B6E-A083-68F1586ABD0F}" destId="{8D03F0B8-E8B7-4CFB-A3B9-558219358AB6}" srcOrd="0" destOrd="0" presId="urn:microsoft.com/office/officeart/2018/5/layout/IconCircleLabelList"/>
    <dgm:cxn modelId="{C76C0F1D-D699-42FE-9AD5-51E5BEA702A1}" srcId="{45C82830-A4A2-4A40-BD02-DFA82184E931}" destId="{22DDD7CD-BDC7-4B6E-A083-68F1586ABD0F}" srcOrd="1" destOrd="0" parTransId="{3DCFFA34-BCC0-414E-85F4-DE82F157BF6A}" sibTransId="{05090966-01D3-4AB7-B59E-90B60881357F}"/>
    <dgm:cxn modelId="{FA553324-13E1-493F-94D4-3A923C5E986E}" type="presOf" srcId="{216BCE18-FA2F-446B-8234-FF8109EEE315}" destId="{2AC24981-F6B5-4F00-86F6-9C6C753CD135}" srcOrd="0" destOrd="0" presId="urn:microsoft.com/office/officeart/2018/5/layout/IconCircleLabelList"/>
    <dgm:cxn modelId="{85004F51-E14F-4E57-8A9F-1AF192ADFF46}" type="presOf" srcId="{45C82830-A4A2-4A40-BD02-DFA82184E931}" destId="{B41510E0-2922-4BCA-BDE4-760CC4490115}" srcOrd="0" destOrd="0" presId="urn:microsoft.com/office/officeart/2018/5/layout/IconCircleLabelList"/>
    <dgm:cxn modelId="{7D14C67F-61D7-412C-ADBC-07E825BF3EDD}" srcId="{45C82830-A4A2-4A40-BD02-DFA82184E931}" destId="{216BCE18-FA2F-446B-8234-FF8109EEE315}" srcOrd="0" destOrd="0" parTransId="{89BC5752-A91D-4B6C-BA22-4CD7508497E5}" sibTransId="{13C122DA-1AE2-4BDD-B642-E3B6A253D359}"/>
    <dgm:cxn modelId="{C53FCE2B-23BF-4A66-9758-67828A8894E2}" type="presParOf" srcId="{B41510E0-2922-4BCA-BDE4-760CC4490115}" destId="{2458E155-7640-4648-94A3-8B4016B266EA}" srcOrd="0" destOrd="0" presId="urn:microsoft.com/office/officeart/2018/5/layout/IconCircleLabelList"/>
    <dgm:cxn modelId="{FAE7DEFC-6D59-4DBD-8759-A9D5FF859A6F}" type="presParOf" srcId="{2458E155-7640-4648-94A3-8B4016B266EA}" destId="{46FC5EA5-4429-477E-8C0C-ACF2B4A46FB3}" srcOrd="0" destOrd="0" presId="urn:microsoft.com/office/officeart/2018/5/layout/IconCircleLabelList"/>
    <dgm:cxn modelId="{5354845A-C2E9-466B-8754-F86211695F0A}" type="presParOf" srcId="{2458E155-7640-4648-94A3-8B4016B266EA}" destId="{C8312707-541C-445A-9E30-1E65F762427E}" srcOrd="1" destOrd="0" presId="urn:microsoft.com/office/officeart/2018/5/layout/IconCircleLabelList"/>
    <dgm:cxn modelId="{3495677F-7CDC-4083-BEEF-B9009CC4BBD6}" type="presParOf" srcId="{2458E155-7640-4648-94A3-8B4016B266EA}" destId="{DD7753D6-167C-4349-919D-322AA5EE0CA3}" srcOrd="2" destOrd="0" presId="urn:microsoft.com/office/officeart/2018/5/layout/IconCircleLabelList"/>
    <dgm:cxn modelId="{84141FDA-0DB7-4E56-A331-66BA52230EE1}" type="presParOf" srcId="{2458E155-7640-4648-94A3-8B4016B266EA}" destId="{2AC24981-F6B5-4F00-86F6-9C6C753CD135}" srcOrd="3" destOrd="0" presId="urn:microsoft.com/office/officeart/2018/5/layout/IconCircleLabelList"/>
    <dgm:cxn modelId="{A4B70970-A9D1-4A61-BC7D-D4558286FA32}" type="presParOf" srcId="{B41510E0-2922-4BCA-BDE4-760CC4490115}" destId="{5EE48AAA-1301-4876-A67C-5EC0AF710511}" srcOrd="1" destOrd="0" presId="urn:microsoft.com/office/officeart/2018/5/layout/IconCircleLabelList"/>
    <dgm:cxn modelId="{4A27864F-016D-4FE5-9CAB-0E7342E3F5C0}" type="presParOf" srcId="{B41510E0-2922-4BCA-BDE4-760CC4490115}" destId="{B02193EB-6A8A-44C0-B469-6D1528C2960E}" srcOrd="2" destOrd="0" presId="urn:microsoft.com/office/officeart/2018/5/layout/IconCircleLabelList"/>
    <dgm:cxn modelId="{DA54E42C-F202-4766-AEED-FDC193181A81}" type="presParOf" srcId="{B02193EB-6A8A-44C0-B469-6D1528C2960E}" destId="{683B92B3-979F-423F-B796-EC6580880DEF}" srcOrd="0" destOrd="0" presId="urn:microsoft.com/office/officeart/2018/5/layout/IconCircleLabelList"/>
    <dgm:cxn modelId="{B4960EA2-A8F6-4C84-B246-DB5A7A151052}" type="presParOf" srcId="{B02193EB-6A8A-44C0-B469-6D1528C2960E}" destId="{48E8B6DD-3A8D-47BA-87AE-D5325C145ADD}" srcOrd="1" destOrd="0" presId="urn:microsoft.com/office/officeart/2018/5/layout/IconCircleLabelList"/>
    <dgm:cxn modelId="{2547D3FE-2F21-43AF-85FB-D81DDB539C7A}" type="presParOf" srcId="{B02193EB-6A8A-44C0-B469-6D1528C2960E}" destId="{98B74B5F-6F28-4DD9-AC52-62843D1C3A87}" srcOrd="2" destOrd="0" presId="urn:microsoft.com/office/officeart/2018/5/layout/IconCircleLabelList"/>
    <dgm:cxn modelId="{C0C2F33F-D23B-45DB-9DCF-26EC1AEA22FE}" type="presParOf" srcId="{B02193EB-6A8A-44C0-B469-6D1528C2960E}" destId="{8D03F0B8-E8B7-4CFB-A3B9-558219358AB6}"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B54350-CF55-4C4E-B851-B314F1E52AF9}" type="doc">
      <dgm:prSet loTypeId="urn:microsoft.com/office/officeart/2017/3/layout/DropPinTimeline" loCatId="process" qsTypeId="urn:microsoft.com/office/officeart/2005/8/quickstyle/simple4" qsCatId="simple" csTypeId="urn:microsoft.com/office/officeart/2005/8/colors/colorful2" csCatId="colorful" phldr="1"/>
      <dgm:spPr/>
      <dgm:t>
        <a:bodyPr/>
        <a:lstStyle/>
        <a:p>
          <a:endParaRPr lang="en-US"/>
        </a:p>
      </dgm:t>
    </dgm:pt>
    <dgm:pt modelId="{846DAD19-8295-4F75-88BD-A9262FAD70C7}">
      <dgm:prSet/>
      <dgm:spPr/>
      <dgm:t>
        <a:bodyPr/>
        <a:lstStyle/>
        <a:p>
          <a:pPr>
            <a:defRPr b="1"/>
          </a:pPr>
          <a:r>
            <a:rPr lang="en-US"/>
            <a:t>1910</a:t>
          </a:r>
        </a:p>
      </dgm:t>
    </dgm:pt>
    <dgm:pt modelId="{A9920D92-FA6A-4EC5-8298-50CAB148437D}" type="parTrans" cxnId="{48633043-1077-40E9-A764-804476D0C7F4}">
      <dgm:prSet/>
      <dgm:spPr/>
      <dgm:t>
        <a:bodyPr/>
        <a:lstStyle/>
        <a:p>
          <a:endParaRPr lang="en-US"/>
        </a:p>
      </dgm:t>
    </dgm:pt>
    <dgm:pt modelId="{2CB906B9-FCEF-42B8-AFE6-33AAF2214D3D}" type="sibTrans" cxnId="{48633043-1077-40E9-A764-804476D0C7F4}">
      <dgm:prSet/>
      <dgm:spPr/>
      <dgm:t>
        <a:bodyPr/>
        <a:lstStyle/>
        <a:p>
          <a:endParaRPr lang="en-US"/>
        </a:p>
      </dgm:t>
    </dgm:pt>
    <dgm:pt modelId="{B1032C39-0AB0-4FDC-B004-0B835A44ADA7}">
      <dgm:prSet/>
      <dgm:spPr/>
      <dgm:t>
        <a:bodyPr/>
        <a:lstStyle/>
        <a:p>
          <a:r>
            <a:rPr lang="en-US"/>
            <a:t>In 1910, Garrett became more interested in developing his own inventions.</a:t>
          </a:r>
        </a:p>
      </dgm:t>
    </dgm:pt>
    <dgm:pt modelId="{E5C58FFC-59F3-438B-B437-134AF0FA8698}" type="parTrans" cxnId="{946631BB-B10A-41CA-8462-4BC08EC2B96F}">
      <dgm:prSet/>
      <dgm:spPr/>
      <dgm:t>
        <a:bodyPr/>
        <a:lstStyle/>
        <a:p>
          <a:endParaRPr lang="en-US"/>
        </a:p>
      </dgm:t>
    </dgm:pt>
    <dgm:pt modelId="{35C6CBFD-40AE-48CF-9DCF-903E8216D0D6}" type="sibTrans" cxnId="{946631BB-B10A-41CA-8462-4BC08EC2B96F}">
      <dgm:prSet/>
      <dgm:spPr/>
      <dgm:t>
        <a:bodyPr/>
        <a:lstStyle/>
        <a:p>
          <a:endParaRPr lang="en-US"/>
        </a:p>
      </dgm:t>
    </dgm:pt>
    <dgm:pt modelId="{9C6C6BE8-72B3-4D52-880D-5946F2335824}">
      <dgm:prSet/>
      <dgm:spPr/>
      <dgm:t>
        <a:bodyPr/>
        <a:lstStyle/>
        <a:p>
          <a:pPr>
            <a:defRPr b="1"/>
          </a:pPr>
          <a:r>
            <a:rPr lang="en-US"/>
            <a:t>1912</a:t>
          </a:r>
        </a:p>
      </dgm:t>
    </dgm:pt>
    <dgm:pt modelId="{3E092EB0-E248-42CA-BC84-7E41B8D952FF}" type="parTrans" cxnId="{EAE3D2C3-C787-4F75-85E7-BF03FAB5AE25}">
      <dgm:prSet/>
      <dgm:spPr/>
      <dgm:t>
        <a:bodyPr/>
        <a:lstStyle/>
        <a:p>
          <a:endParaRPr lang="en-US"/>
        </a:p>
      </dgm:t>
    </dgm:pt>
    <dgm:pt modelId="{863AE035-7F2C-4AC1-92CB-18C3D9455FB1}" type="sibTrans" cxnId="{EAE3D2C3-C787-4F75-85E7-BF03FAB5AE25}">
      <dgm:prSet/>
      <dgm:spPr/>
      <dgm:t>
        <a:bodyPr/>
        <a:lstStyle/>
        <a:p>
          <a:endParaRPr lang="en-US"/>
        </a:p>
      </dgm:t>
    </dgm:pt>
    <dgm:pt modelId="{407E6DF9-4F57-4CE9-9A6C-7C518EB15DAF}">
      <dgm:prSet/>
      <dgm:spPr/>
      <dgm:t>
        <a:bodyPr/>
        <a:lstStyle/>
        <a:p>
          <a:r>
            <a:rPr lang="en-US"/>
            <a:t>In 1912, he received his first patent.</a:t>
          </a:r>
        </a:p>
      </dgm:t>
    </dgm:pt>
    <dgm:pt modelId="{4A950FB2-0051-4937-A101-9BE8549FA39D}" type="parTrans" cxnId="{7533F686-89FE-4CB4-920C-8CEB4B76E417}">
      <dgm:prSet/>
      <dgm:spPr/>
      <dgm:t>
        <a:bodyPr/>
        <a:lstStyle/>
        <a:p>
          <a:endParaRPr lang="en-US"/>
        </a:p>
      </dgm:t>
    </dgm:pt>
    <dgm:pt modelId="{46210AEA-230D-47C7-BB10-CC12B4454FD8}" type="sibTrans" cxnId="{7533F686-89FE-4CB4-920C-8CEB4B76E417}">
      <dgm:prSet/>
      <dgm:spPr/>
      <dgm:t>
        <a:bodyPr/>
        <a:lstStyle/>
        <a:p>
          <a:endParaRPr lang="en-US"/>
        </a:p>
      </dgm:t>
    </dgm:pt>
    <dgm:pt modelId="{5614970C-6F9B-4263-BC86-B225070D3230}">
      <dgm:prSet/>
      <dgm:spPr/>
      <dgm:t>
        <a:bodyPr/>
        <a:lstStyle/>
        <a:p>
          <a:pPr>
            <a:defRPr b="1"/>
          </a:pPr>
          <a:r>
            <a:rPr lang="en-US"/>
            <a:t>1913</a:t>
          </a:r>
        </a:p>
      </dgm:t>
    </dgm:pt>
    <dgm:pt modelId="{C414207B-3BA0-4C9A-BACB-4985C9E116F6}" type="parTrans" cxnId="{9DDA35F3-CD15-4093-B799-59DD0AEDFC1F}">
      <dgm:prSet/>
      <dgm:spPr/>
      <dgm:t>
        <a:bodyPr/>
        <a:lstStyle/>
        <a:p>
          <a:endParaRPr lang="en-US"/>
        </a:p>
      </dgm:t>
    </dgm:pt>
    <dgm:pt modelId="{33CE1A62-D745-4B49-A25B-0C3D41FAF3BD}" type="sibTrans" cxnId="{9DDA35F3-CD15-4093-B799-59DD0AEDFC1F}">
      <dgm:prSet/>
      <dgm:spPr/>
      <dgm:t>
        <a:bodyPr/>
        <a:lstStyle/>
        <a:p>
          <a:endParaRPr lang="en-US"/>
        </a:p>
      </dgm:t>
    </dgm:pt>
    <dgm:pt modelId="{90FC9D54-B340-498C-A18A-F8E93138A106}">
      <dgm:prSet/>
      <dgm:spPr/>
      <dgm:t>
        <a:bodyPr/>
        <a:lstStyle/>
        <a:p>
          <a:r>
            <a:rPr lang="en-US"/>
            <a:t>In 1913, Garrett he invented a hair straightening comb, and patented hair straightening cream. G.A. Morgan Hair Refining Company was born and sold these hair products.</a:t>
          </a:r>
        </a:p>
      </dgm:t>
    </dgm:pt>
    <dgm:pt modelId="{D75E5B5E-4A72-47F9-9EB3-340CCCA7C2A0}" type="parTrans" cxnId="{FD13AAB1-CFC7-4602-A5A6-A030B5F7722A}">
      <dgm:prSet/>
      <dgm:spPr/>
      <dgm:t>
        <a:bodyPr/>
        <a:lstStyle/>
        <a:p>
          <a:endParaRPr lang="en-US"/>
        </a:p>
      </dgm:t>
    </dgm:pt>
    <dgm:pt modelId="{72E5EF59-C3B3-4FC2-A9B5-64E8225330D3}" type="sibTrans" cxnId="{FD13AAB1-CFC7-4602-A5A6-A030B5F7722A}">
      <dgm:prSet/>
      <dgm:spPr/>
      <dgm:t>
        <a:bodyPr/>
        <a:lstStyle/>
        <a:p>
          <a:endParaRPr lang="en-US"/>
        </a:p>
      </dgm:t>
    </dgm:pt>
    <dgm:pt modelId="{57EB0376-FED0-4B93-8C8A-BF3426893B0C}" type="pres">
      <dgm:prSet presAssocID="{CDB54350-CF55-4C4E-B851-B314F1E52AF9}" presName="root" presStyleCnt="0">
        <dgm:presLayoutVars>
          <dgm:chMax/>
          <dgm:chPref/>
          <dgm:animLvl val="lvl"/>
        </dgm:presLayoutVars>
      </dgm:prSet>
      <dgm:spPr/>
    </dgm:pt>
    <dgm:pt modelId="{6BBAD1EF-B593-41F6-8728-5D686ADB2221}" type="pres">
      <dgm:prSet presAssocID="{CDB54350-CF55-4C4E-B851-B314F1E52AF9}" presName="divider" presStyleLbl="fgAcc1" presStyleIdx="0" presStyleCnt="4"/>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gm:spPr>
    </dgm:pt>
    <dgm:pt modelId="{27B73A6C-BFE5-47E1-BA69-82006C5A03C1}" type="pres">
      <dgm:prSet presAssocID="{CDB54350-CF55-4C4E-B851-B314F1E52AF9}" presName="nodes" presStyleCnt="0">
        <dgm:presLayoutVars>
          <dgm:chMax/>
          <dgm:chPref/>
          <dgm:animLvl val="lvl"/>
        </dgm:presLayoutVars>
      </dgm:prSet>
      <dgm:spPr/>
    </dgm:pt>
    <dgm:pt modelId="{EC8F9C58-5286-42DA-9DFC-3384A928D8F7}" type="pres">
      <dgm:prSet presAssocID="{846DAD19-8295-4F75-88BD-A9262FAD70C7}" presName="composite" presStyleCnt="0"/>
      <dgm:spPr/>
    </dgm:pt>
    <dgm:pt modelId="{790A6C80-E7D7-42F6-96EF-7D2D6D50CBB9}" type="pres">
      <dgm:prSet presAssocID="{846DAD19-8295-4F75-88BD-A9262FAD70C7}" presName="ConnectorPoint" presStyleLbl="lnNode1" presStyleIdx="0" presStyleCnt="3"/>
      <dgm:spPr>
        <a:gradFill rotWithShape="0">
          <a:gsLst>
            <a:gs pos="0">
              <a:schemeClr val="accent2">
                <a:tint val="98000"/>
                <a:satMod val="110000"/>
                <a:lumMod val="104000"/>
              </a:schemeClr>
            </a:gs>
            <a:gs pos="69000">
              <a:schemeClr val="accent2">
                <a:shade val="88000"/>
                <a:satMod val="130000"/>
                <a:lumMod val="92000"/>
              </a:schemeClr>
            </a:gs>
            <a:gs pos="100000">
              <a:schemeClr val="accent2">
                <a:shade val="78000"/>
                <a:satMod val="130000"/>
                <a:lumMod val="92000"/>
              </a:schemeClr>
            </a:gs>
          </a:gsLst>
          <a:lin ang="5400000" scaled="0"/>
        </a:gradFill>
        <a:ln w="6350" cap="flat" cmpd="sng" algn="ctr">
          <a:solidFill>
            <a:schemeClr val="lt1">
              <a:hueOff val="0"/>
              <a:satOff val="0"/>
              <a:lumOff val="0"/>
              <a:alphaOff val="0"/>
            </a:schemeClr>
          </a:solidFill>
          <a:prstDash val="solid"/>
        </a:ln>
        <a:effectLst/>
      </dgm:spPr>
    </dgm:pt>
    <dgm:pt modelId="{F6D09A5C-49A3-4E59-B77D-8CAFA2DE0749}" type="pres">
      <dgm:prSet presAssocID="{846DAD19-8295-4F75-88BD-A9262FAD70C7}" presName="DropPinPlaceHolder" presStyleCnt="0"/>
      <dgm:spPr/>
    </dgm:pt>
    <dgm:pt modelId="{F6DD40CA-3241-4DFC-8AD5-92196C48F4F9}" type="pres">
      <dgm:prSet presAssocID="{846DAD19-8295-4F75-88BD-A9262FAD70C7}" presName="DropPin" presStyleLbl="alignNode1" presStyleIdx="0" presStyleCnt="3"/>
      <dgm:spPr/>
    </dgm:pt>
    <dgm:pt modelId="{15C777CD-772A-4805-9246-9251B8E0106A}" type="pres">
      <dgm:prSet presAssocID="{846DAD19-8295-4F75-88BD-A9262FAD70C7}" presName="Ellipse" presStyleLbl="fgAcc1" presStyleIdx="1" presStyleCnt="4"/>
      <dgm:spPr>
        <a:solidFill>
          <a:schemeClr val="lt1">
            <a:alpha val="90000"/>
            <a:hueOff val="0"/>
            <a:satOff val="0"/>
            <a:lumOff val="0"/>
            <a:alphaOff val="0"/>
          </a:schemeClr>
        </a:solidFill>
        <a:ln w="9525" cap="flat" cmpd="sng" algn="ctr">
          <a:noFill/>
          <a:prstDash val="solid"/>
        </a:ln>
        <a:effectLst/>
      </dgm:spPr>
    </dgm:pt>
    <dgm:pt modelId="{DE985FBF-99A4-4147-AA80-BC8CD6935E26}" type="pres">
      <dgm:prSet presAssocID="{846DAD19-8295-4F75-88BD-A9262FAD70C7}" presName="L2TextContainer" presStyleLbl="revTx" presStyleIdx="0" presStyleCnt="6">
        <dgm:presLayoutVars>
          <dgm:bulletEnabled val="1"/>
        </dgm:presLayoutVars>
      </dgm:prSet>
      <dgm:spPr/>
    </dgm:pt>
    <dgm:pt modelId="{7F4B6235-D622-4AA0-A68B-AE03572025C2}" type="pres">
      <dgm:prSet presAssocID="{846DAD19-8295-4F75-88BD-A9262FAD70C7}" presName="L1TextContainer" presStyleLbl="revTx" presStyleIdx="1" presStyleCnt="6">
        <dgm:presLayoutVars>
          <dgm:chMax val="1"/>
          <dgm:chPref val="1"/>
          <dgm:bulletEnabled val="1"/>
        </dgm:presLayoutVars>
      </dgm:prSet>
      <dgm:spPr/>
    </dgm:pt>
    <dgm:pt modelId="{0750ADF8-C18F-4FC5-80DF-0209607366DB}" type="pres">
      <dgm:prSet presAssocID="{846DAD19-8295-4F75-88BD-A9262FAD70C7}" presName="ConnectLine" presStyleLbl="sibTrans1D1" presStyleIdx="0" presStyleCnt="3"/>
      <dgm:spPr>
        <a:noFill/>
        <a:ln w="12700" cap="flat" cmpd="sng" algn="ctr">
          <a:solidFill>
            <a:schemeClr val="accent2">
              <a:hueOff val="0"/>
              <a:satOff val="0"/>
              <a:lumOff val="0"/>
              <a:alphaOff val="0"/>
            </a:schemeClr>
          </a:solidFill>
          <a:prstDash val="dash"/>
        </a:ln>
        <a:effectLst/>
      </dgm:spPr>
    </dgm:pt>
    <dgm:pt modelId="{04EDECF8-CCB9-4F04-ACBB-FF8B2AAD9FF1}" type="pres">
      <dgm:prSet presAssocID="{846DAD19-8295-4F75-88BD-A9262FAD70C7}" presName="EmptyPlaceHolder" presStyleCnt="0"/>
      <dgm:spPr/>
    </dgm:pt>
    <dgm:pt modelId="{5AB55CDE-2960-423D-8FB6-53F8638616B0}" type="pres">
      <dgm:prSet presAssocID="{2CB906B9-FCEF-42B8-AFE6-33AAF2214D3D}" presName="spaceBetweenRectangles" presStyleCnt="0"/>
      <dgm:spPr/>
    </dgm:pt>
    <dgm:pt modelId="{F12E7950-F241-46C0-80AB-F3D92FCE2D5F}" type="pres">
      <dgm:prSet presAssocID="{9C6C6BE8-72B3-4D52-880D-5946F2335824}" presName="composite" presStyleCnt="0"/>
      <dgm:spPr/>
    </dgm:pt>
    <dgm:pt modelId="{5D18CB1C-2212-4034-8662-5FAFB9120DBC}" type="pres">
      <dgm:prSet presAssocID="{9C6C6BE8-72B3-4D52-880D-5946F2335824}" presName="ConnectorPoint" presStyleLbl="lnNode1" presStyleIdx="1" presStyleCnt="3"/>
      <dgm:spPr>
        <a:gradFill rotWithShape="0">
          <a:gsLst>
            <a:gs pos="0">
              <a:schemeClr val="accent2">
                <a:tint val="98000"/>
                <a:satMod val="110000"/>
                <a:lumMod val="104000"/>
              </a:schemeClr>
            </a:gs>
            <a:gs pos="69000">
              <a:schemeClr val="accent2">
                <a:shade val="88000"/>
                <a:satMod val="130000"/>
                <a:lumMod val="92000"/>
              </a:schemeClr>
            </a:gs>
            <a:gs pos="100000">
              <a:schemeClr val="accent2">
                <a:shade val="78000"/>
                <a:satMod val="130000"/>
                <a:lumMod val="92000"/>
              </a:schemeClr>
            </a:gs>
          </a:gsLst>
          <a:lin ang="5400000" scaled="0"/>
        </a:gradFill>
        <a:ln w="6350" cap="flat" cmpd="sng" algn="ctr">
          <a:solidFill>
            <a:schemeClr val="lt1">
              <a:hueOff val="0"/>
              <a:satOff val="0"/>
              <a:lumOff val="0"/>
              <a:alphaOff val="0"/>
            </a:schemeClr>
          </a:solidFill>
          <a:prstDash val="solid"/>
        </a:ln>
        <a:effectLst/>
      </dgm:spPr>
    </dgm:pt>
    <dgm:pt modelId="{29E6B1E2-051F-4628-9E1C-BD5DE9963319}" type="pres">
      <dgm:prSet presAssocID="{9C6C6BE8-72B3-4D52-880D-5946F2335824}" presName="DropPinPlaceHolder" presStyleCnt="0"/>
      <dgm:spPr/>
    </dgm:pt>
    <dgm:pt modelId="{6CCFA934-1F4F-42CB-A648-0DF44C6A5517}" type="pres">
      <dgm:prSet presAssocID="{9C6C6BE8-72B3-4D52-880D-5946F2335824}" presName="DropPin" presStyleLbl="alignNode1" presStyleIdx="1" presStyleCnt="3"/>
      <dgm:spPr/>
    </dgm:pt>
    <dgm:pt modelId="{5A7C5BEC-4229-429E-ACCA-A96AB30AE016}" type="pres">
      <dgm:prSet presAssocID="{9C6C6BE8-72B3-4D52-880D-5946F2335824}" presName="Ellipse" presStyleLbl="fgAcc1" presStyleIdx="2" presStyleCnt="4"/>
      <dgm:spPr>
        <a:solidFill>
          <a:schemeClr val="lt1">
            <a:alpha val="90000"/>
            <a:hueOff val="0"/>
            <a:satOff val="0"/>
            <a:lumOff val="0"/>
            <a:alphaOff val="0"/>
          </a:schemeClr>
        </a:solidFill>
        <a:ln w="9525" cap="flat" cmpd="sng" algn="ctr">
          <a:noFill/>
          <a:prstDash val="solid"/>
        </a:ln>
        <a:effectLst/>
      </dgm:spPr>
    </dgm:pt>
    <dgm:pt modelId="{314C50E0-AD2D-4F4B-B52D-46FC718DADE4}" type="pres">
      <dgm:prSet presAssocID="{9C6C6BE8-72B3-4D52-880D-5946F2335824}" presName="L2TextContainer" presStyleLbl="revTx" presStyleIdx="2" presStyleCnt="6">
        <dgm:presLayoutVars>
          <dgm:bulletEnabled val="1"/>
        </dgm:presLayoutVars>
      </dgm:prSet>
      <dgm:spPr/>
    </dgm:pt>
    <dgm:pt modelId="{3625068E-8D8F-421F-A7F1-DDD220F4A845}" type="pres">
      <dgm:prSet presAssocID="{9C6C6BE8-72B3-4D52-880D-5946F2335824}" presName="L1TextContainer" presStyleLbl="revTx" presStyleIdx="3" presStyleCnt="6">
        <dgm:presLayoutVars>
          <dgm:chMax val="1"/>
          <dgm:chPref val="1"/>
          <dgm:bulletEnabled val="1"/>
        </dgm:presLayoutVars>
      </dgm:prSet>
      <dgm:spPr/>
    </dgm:pt>
    <dgm:pt modelId="{1FFA98EB-C715-4FBB-AF42-DCE0BBA2EB33}" type="pres">
      <dgm:prSet presAssocID="{9C6C6BE8-72B3-4D52-880D-5946F2335824}" presName="ConnectLine" presStyleLbl="sibTrans1D1" presStyleIdx="1" presStyleCnt="3"/>
      <dgm:spPr>
        <a:noFill/>
        <a:ln w="12700" cap="flat" cmpd="sng" algn="ctr">
          <a:solidFill>
            <a:schemeClr val="accent2">
              <a:hueOff val="-1696488"/>
              <a:satOff val="5592"/>
              <a:lumOff val="5981"/>
              <a:alphaOff val="0"/>
            </a:schemeClr>
          </a:solidFill>
          <a:prstDash val="dash"/>
        </a:ln>
        <a:effectLst/>
      </dgm:spPr>
    </dgm:pt>
    <dgm:pt modelId="{190E2A9C-6F46-4B2F-A59F-41DFBA480208}" type="pres">
      <dgm:prSet presAssocID="{9C6C6BE8-72B3-4D52-880D-5946F2335824}" presName="EmptyPlaceHolder" presStyleCnt="0"/>
      <dgm:spPr/>
    </dgm:pt>
    <dgm:pt modelId="{D4D978EC-7AB4-405B-9A5A-8B778E6B1F92}" type="pres">
      <dgm:prSet presAssocID="{863AE035-7F2C-4AC1-92CB-18C3D9455FB1}" presName="spaceBetweenRectangles" presStyleCnt="0"/>
      <dgm:spPr/>
    </dgm:pt>
    <dgm:pt modelId="{CA97299E-507E-4F38-AB20-0640B644B91C}" type="pres">
      <dgm:prSet presAssocID="{5614970C-6F9B-4263-BC86-B225070D3230}" presName="composite" presStyleCnt="0"/>
      <dgm:spPr/>
    </dgm:pt>
    <dgm:pt modelId="{966D98E8-5566-4500-8E8F-E509845D9282}" type="pres">
      <dgm:prSet presAssocID="{5614970C-6F9B-4263-BC86-B225070D3230}" presName="ConnectorPoint" presStyleLbl="lnNode1" presStyleIdx="2" presStyleCnt="3"/>
      <dgm:spPr>
        <a:gradFill rotWithShape="0">
          <a:gsLst>
            <a:gs pos="0">
              <a:schemeClr val="accent2">
                <a:tint val="98000"/>
                <a:satMod val="110000"/>
                <a:lumMod val="104000"/>
              </a:schemeClr>
            </a:gs>
            <a:gs pos="69000">
              <a:schemeClr val="accent2">
                <a:shade val="88000"/>
                <a:satMod val="130000"/>
                <a:lumMod val="92000"/>
              </a:schemeClr>
            </a:gs>
            <a:gs pos="100000">
              <a:schemeClr val="accent2">
                <a:shade val="78000"/>
                <a:satMod val="130000"/>
                <a:lumMod val="92000"/>
              </a:schemeClr>
            </a:gs>
          </a:gsLst>
          <a:lin ang="5400000" scaled="0"/>
        </a:gradFill>
        <a:ln w="6350" cap="flat" cmpd="sng" algn="ctr">
          <a:solidFill>
            <a:schemeClr val="lt1">
              <a:hueOff val="0"/>
              <a:satOff val="0"/>
              <a:lumOff val="0"/>
              <a:alphaOff val="0"/>
            </a:schemeClr>
          </a:solidFill>
          <a:prstDash val="solid"/>
        </a:ln>
        <a:effectLst/>
      </dgm:spPr>
    </dgm:pt>
    <dgm:pt modelId="{59FE8F57-F350-4F9F-850E-D024BEFC1CED}" type="pres">
      <dgm:prSet presAssocID="{5614970C-6F9B-4263-BC86-B225070D3230}" presName="DropPinPlaceHolder" presStyleCnt="0"/>
      <dgm:spPr/>
    </dgm:pt>
    <dgm:pt modelId="{A0705F4A-A6C6-4D58-BBDB-CD8036E551F1}" type="pres">
      <dgm:prSet presAssocID="{5614970C-6F9B-4263-BC86-B225070D3230}" presName="DropPin" presStyleLbl="alignNode1" presStyleIdx="2" presStyleCnt="3"/>
      <dgm:spPr/>
    </dgm:pt>
    <dgm:pt modelId="{385BFAB4-63EC-45E4-B821-7482B1C8AF85}" type="pres">
      <dgm:prSet presAssocID="{5614970C-6F9B-4263-BC86-B225070D3230}" presName="Ellipse" presStyleLbl="fgAcc1" presStyleIdx="3" presStyleCnt="4"/>
      <dgm:spPr>
        <a:solidFill>
          <a:schemeClr val="lt1">
            <a:alpha val="90000"/>
            <a:hueOff val="0"/>
            <a:satOff val="0"/>
            <a:lumOff val="0"/>
            <a:alphaOff val="0"/>
          </a:schemeClr>
        </a:solidFill>
        <a:ln w="9525" cap="flat" cmpd="sng" algn="ctr">
          <a:noFill/>
          <a:prstDash val="solid"/>
        </a:ln>
        <a:effectLst/>
      </dgm:spPr>
    </dgm:pt>
    <dgm:pt modelId="{751C30A4-4C4E-4ADE-84B2-95C559E8B3EF}" type="pres">
      <dgm:prSet presAssocID="{5614970C-6F9B-4263-BC86-B225070D3230}" presName="L2TextContainer" presStyleLbl="revTx" presStyleIdx="4" presStyleCnt="6">
        <dgm:presLayoutVars>
          <dgm:bulletEnabled val="1"/>
        </dgm:presLayoutVars>
      </dgm:prSet>
      <dgm:spPr/>
    </dgm:pt>
    <dgm:pt modelId="{B5E8DF3B-FBFE-462C-879E-18DB03942348}" type="pres">
      <dgm:prSet presAssocID="{5614970C-6F9B-4263-BC86-B225070D3230}" presName="L1TextContainer" presStyleLbl="revTx" presStyleIdx="5" presStyleCnt="6">
        <dgm:presLayoutVars>
          <dgm:chMax val="1"/>
          <dgm:chPref val="1"/>
          <dgm:bulletEnabled val="1"/>
        </dgm:presLayoutVars>
      </dgm:prSet>
      <dgm:spPr/>
    </dgm:pt>
    <dgm:pt modelId="{2BDCD18C-55E1-41ED-A320-F799759B8D32}" type="pres">
      <dgm:prSet presAssocID="{5614970C-6F9B-4263-BC86-B225070D3230}" presName="ConnectLine" presStyleLbl="sibTrans1D1" presStyleIdx="2" presStyleCnt="3"/>
      <dgm:spPr>
        <a:noFill/>
        <a:ln w="12700" cap="flat" cmpd="sng" algn="ctr">
          <a:solidFill>
            <a:schemeClr val="accent2">
              <a:hueOff val="-3392975"/>
              <a:satOff val="11185"/>
              <a:lumOff val="11961"/>
              <a:alphaOff val="0"/>
            </a:schemeClr>
          </a:solidFill>
          <a:prstDash val="dash"/>
        </a:ln>
        <a:effectLst/>
      </dgm:spPr>
    </dgm:pt>
    <dgm:pt modelId="{18F08CA3-C126-46AF-9571-E7184D0DC1CE}" type="pres">
      <dgm:prSet presAssocID="{5614970C-6F9B-4263-BC86-B225070D3230}" presName="EmptyPlaceHolder" presStyleCnt="0"/>
      <dgm:spPr/>
    </dgm:pt>
  </dgm:ptLst>
  <dgm:cxnLst>
    <dgm:cxn modelId="{5BDBB439-B66F-4705-950B-A5849A60382A}" type="presOf" srcId="{407E6DF9-4F57-4CE9-9A6C-7C518EB15DAF}" destId="{314C50E0-AD2D-4F4B-B52D-46FC718DADE4}" srcOrd="0" destOrd="0" presId="urn:microsoft.com/office/officeart/2017/3/layout/DropPinTimeline"/>
    <dgm:cxn modelId="{48780C60-8D1A-41F4-94ED-78B83E00B849}" type="presOf" srcId="{9C6C6BE8-72B3-4D52-880D-5946F2335824}" destId="{3625068E-8D8F-421F-A7F1-DDD220F4A845}" srcOrd="0" destOrd="0" presId="urn:microsoft.com/office/officeart/2017/3/layout/DropPinTimeline"/>
    <dgm:cxn modelId="{48633043-1077-40E9-A764-804476D0C7F4}" srcId="{CDB54350-CF55-4C4E-B851-B314F1E52AF9}" destId="{846DAD19-8295-4F75-88BD-A9262FAD70C7}" srcOrd="0" destOrd="0" parTransId="{A9920D92-FA6A-4EC5-8298-50CAB148437D}" sibTransId="{2CB906B9-FCEF-42B8-AFE6-33AAF2214D3D}"/>
    <dgm:cxn modelId="{7533F686-89FE-4CB4-920C-8CEB4B76E417}" srcId="{9C6C6BE8-72B3-4D52-880D-5946F2335824}" destId="{407E6DF9-4F57-4CE9-9A6C-7C518EB15DAF}" srcOrd="0" destOrd="0" parTransId="{4A950FB2-0051-4937-A101-9BE8549FA39D}" sibTransId="{46210AEA-230D-47C7-BB10-CC12B4454FD8}"/>
    <dgm:cxn modelId="{28C0D388-D9B6-4569-870B-8E275D847CF9}" type="presOf" srcId="{5614970C-6F9B-4263-BC86-B225070D3230}" destId="{B5E8DF3B-FBFE-462C-879E-18DB03942348}" srcOrd="0" destOrd="0" presId="urn:microsoft.com/office/officeart/2017/3/layout/DropPinTimeline"/>
    <dgm:cxn modelId="{FD13AAB1-CFC7-4602-A5A6-A030B5F7722A}" srcId="{5614970C-6F9B-4263-BC86-B225070D3230}" destId="{90FC9D54-B340-498C-A18A-F8E93138A106}" srcOrd="0" destOrd="0" parTransId="{D75E5B5E-4A72-47F9-9EB3-340CCCA7C2A0}" sibTransId="{72E5EF59-C3B3-4FC2-A9B5-64E8225330D3}"/>
    <dgm:cxn modelId="{9FA1ECB3-2293-4D8A-8C00-0208C2AC48FA}" type="presOf" srcId="{846DAD19-8295-4F75-88BD-A9262FAD70C7}" destId="{7F4B6235-D622-4AA0-A68B-AE03572025C2}" srcOrd="0" destOrd="0" presId="urn:microsoft.com/office/officeart/2017/3/layout/DropPinTimeline"/>
    <dgm:cxn modelId="{946631BB-B10A-41CA-8462-4BC08EC2B96F}" srcId="{846DAD19-8295-4F75-88BD-A9262FAD70C7}" destId="{B1032C39-0AB0-4FDC-B004-0B835A44ADA7}" srcOrd="0" destOrd="0" parTransId="{E5C58FFC-59F3-438B-B437-134AF0FA8698}" sibTransId="{35C6CBFD-40AE-48CF-9DCF-903E8216D0D6}"/>
    <dgm:cxn modelId="{EAE3D2C3-C787-4F75-85E7-BF03FAB5AE25}" srcId="{CDB54350-CF55-4C4E-B851-B314F1E52AF9}" destId="{9C6C6BE8-72B3-4D52-880D-5946F2335824}" srcOrd="1" destOrd="0" parTransId="{3E092EB0-E248-42CA-BC84-7E41B8D952FF}" sibTransId="{863AE035-7F2C-4AC1-92CB-18C3D9455FB1}"/>
    <dgm:cxn modelId="{EC1540C8-6853-4A28-A6FB-4E86D1255B1E}" type="presOf" srcId="{90FC9D54-B340-498C-A18A-F8E93138A106}" destId="{751C30A4-4C4E-4ADE-84B2-95C559E8B3EF}" srcOrd="0" destOrd="0" presId="urn:microsoft.com/office/officeart/2017/3/layout/DropPinTimeline"/>
    <dgm:cxn modelId="{FF5940E1-C839-4759-8A03-7A49A972C817}" type="presOf" srcId="{CDB54350-CF55-4C4E-B851-B314F1E52AF9}" destId="{57EB0376-FED0-4B93-8C8A-BF3426893B0C}" srcOrd="0" destOrd="0" presId="urn:microsoft.com/office/officeart/2017/3/layout/DropPinTimeline"/>
    <dgm:cxn modelId="{06FCB0E1-ABD7-4AB0-87E6-5F230EB0637C}" type="presOf" srcId="{B1032C39-0AB0-4FDC-B004-0B835A44ADA7}" destId="{DE985FBF-99A4-4147-AA80-BC8CD6935E26}" srcOrd="0" destOrd="0" presId="urn:microsoft.com/office/officeart/2017/3/layout/DropPinTimeline"/>
    <dgm:cxn modelId="{9DDA35F3-CD15-4093-B799-59DD0AEDFC1F}" srcId="{CDB54350-CF55-4C4E-B851-B314F1E52AF9}" destId="{5614970C-6F9B-4263-BC86-B225070D3230}" srcOrd="2" destOrd="0" parTransId="{C414207B-3BA0-4C9A-BACB-4985C9E116F6}" sibTransId="{33CE1A62-D745-4B49-A25B-0C3D41FAF3BD}"/>
    <dgm:cxn modelId="{FDFABEFC-0B3C-40DC-9849-72B108C5B6BF}" type="presParOf" srcId="{57EB0376-FED0-4B93-8C8A-BF3426893B0C}" destId="{6BBAD1EF-B593-41F6-8728-5D686ADB2221}" srcOrd="0" destOrd="0" presId="urn:microsoft.com/office/officeart/2017/3/layout/DropPinTimeline"/>
    <dgm:cxn modelId="{65906256-6BEC-4DA0-AA43-3B9A2C14DC5B}" type="presParOf" srcId="{57EB0376-FED0-4B93-8C8A-BF3426893B0C}" destId="{27B73A6C-BFE5-47E1-BA69-82006C5A03C1}" srcOrd="1" destOrd="0" presId="urn:microsoft.com/office/officeart/2017/3/layout/DropPinTimeline"/>
    <dgm:cxn modelId="{8F0EA5B2-CD0F-4433-A57C-F87B28BBB384}" type="presParOf" srcId="{27B73A6C-BFE5-47E1-BA69-82006C5A03C1}" destId="{EC8F9C58-5286-42DA-9DFC-3384A928D8F7}" srcOrd="0" destOrd="0" presId="urn:microsoft.com/office/officeart/2017/3/layout/DropPinTimeline"/>
    <dgm:cxn modelId="{D1F34703-2459-4F7E-AC4E-73FC41278D1B}" type="presParOf" srcId="{EC8F9C58-5286-42DA-9DFC-3384A928D8F7}" destId="{790A6C80-E7D7-42F6-96EF-7D2D6D50CBB9}" srcOrd="0" destOrd="0" presId="urn:microsoft.com/office/officeart/2017/3/layout/DropPinTimeline"/>
    <dgm:cxn modelId="{D148700A-608D-4BBE-B273-4E2F522E7B6C}" type="presParOf" srcId="{EC8F9C58-5286-42DA-9DFC-3384A928D8F7}" destId="{F6D09A5C-49A3-4E59-B77D-8CAFA2DE0749}" srcOrd="1" destOrd="0" presId="urn:microsoft.com/office/officeart/2017/3/layout/DropPinTimeline"/>
    <dgm:cxn modelId="{5C51C3FF-A870-4E1D-8197-15CB074E65E1}" type="presParOf" srcId="{F6D09A5C-49A3-4E59-B77D-8CAFA2DE0749}" destId="{F6DD40CA-3241-4DFC-8AD5-92196C48F4F9}" srcOrd="0" destOrd="0" presId="urn:microsoft.com/office/officeart/2017/3/layout/DropPinTimeline"/>
    <dgm:cxn modelId="{9FDE134B-0ACA-45BF-938F-111B4D16C3E2}" type="presParOf" srcId="{F6D09A5C-49A3-4E59-B77D-8CAFA2DE0749}" destId="{15C777CD-772A-4805-9246-9251B8E0106A}" srcOrd="1" destOrd="0" presId="urn:microsoft.com/office/officeart/2017/3/layout/DropPinTimeline"/>
    <dgm:cxn modelId="{E084F618-864D-4E0C-B66F-9A4841E91F9E}" type="presParOf" srcId="{EC8F9C58-5286-42DA-9DFC-3384A928D8F7}" destId="{DE985FBF-99A4-4147-AA80-BC8CD6935E26}" srcOrd="2" destOrd="0" presId="urn:microsoft.com/office/officeart/2017/3/layout/DropPinTimeline"/>
    <dgm:cxn modelId="{FCAEE5B2-2276-450A-9B5A-AB0C84677BED}" type="presParOf" srcId="{EC8F9C58-5286-42DA-9DFC-3384A928D8F7}" destId="{7F4B6235-D622-4AA0-A68B-AE03572025C2}" srcOrd="3" destOrd="0" presId="urn:microsoft.com/office/officeart/2017/3/layout/DropPinTimeline"/>
    <dgm:cxn modelId="{34266243-CE80-4E65-BC29-CFB95FF301B0}" type="presParOf" srcId="{EC8F9C58-5286-42DA-9DFC-3384A928D8F7}" destId="{0750ADF8-C18F-4FC5-80DF-0209607366DB}" srcOrd="4" destOrd="0" presId="urn:microsoft.com/office/officeart/2017/3/layout/DropPinTimeline"/>
    <dgm:cxn modelId="{A958EF2D-8736-4F15-9FE4-6D416535ED0A}" type="presParOf" srcId="{EC8F9C58-5286-42DA-9DFC-3384A928D8F7}" destId="{04EDECF8-CCB9-4F04-ACBB-FF8B2AAD9FF1}" srcOrd="5" destOrd="0" presId="urn:microsoft.com/office/officeart/2017/3/layout/DropPinTimeline"/>
    <dgm:cxn modelId="{FFDCB83C-EEC2-4E32-A891-EFED27F66F21}" type="presParOf" srcId="{27B73A6C-BFE5-47E1-BA69-82006C5A03C1}" destId="{5AB55CDE-2960-423D-8FB6-53F8638616B0}" srcOrd="1" destOrd="0" presId="urn:microsoft.com/office/officeart/2017/3/layout/DropPinTimeline"/>
    <dgm:cxn modelId="{BFACBCB6-6D3E-485E-8E29-5AD7CF8480B4}" type="presParOf" srcId="{27B73A6C-BFE5-47E1-BA69-82006C5A03C1}" destId="{F12E7950-F241-46C0-80AB-F3D92FCE2D5F}" srcOrd="2" destOrd="0" presId="urn:microsoft.com/office/officeart/2017/3/layout/DropPinTimeline"/>
    <dgm:cxn modelId="{FB2320D3-E759-4723-9BAD-8F06CA71746A}" type="presParOf" srcId="{F12E7950-F241-46C0-80AB-F3D92FCE2D5F}" destId="{5D18CB1C-2212-4034-8662-5FAFB9120DBC}" srcOrd="0" destOrd="0" presId="urn:microsoft.com/office/officeart/2017/3/layout/DropPinTimeline"/>
    <dgm:cxn modelId="{C406D768-F8E1-44EE-882E-D1FB729A3469}" type="presParOf" srcId="{F12E7950-F241-46C0-80AB-F3D92FCE2D5F}" destId="{29E6B1E2-051F-4628-9E1C-BD5DE9963319}" srcOrd="1" destOrd="0" presId="urn:microsoft.com/office/officeart/2017/3/layout/DropPinTimeline"/>
    <dgm:cxn modelId="{C2F0B92B-F28C-4F72-941E-5F66A7FDCCFD}" type="presParOf" srcId="{29E6B1E2-051F-4628-9E1C-BD5DE9963319}" destId="{6CCFA934-1F4F-42CB-A648-0DF44C6A5517}" srcOrd="0" destOrd="0" presId="urn:microsoft.com/office/officeart/2017/3/layout/DropPinTimeline"/>
    <dgm:cxn modelId="{3891E834-8844-4888-BC00-9CE873567303}" type="presParOf" srcId="{29E6B1E2-051F-4628-9E1C-BD5DE9963319}" destId="{5A7C5BEC-4229-429E-ACCA-A96AB30AE016}" srcOrd="1" destOrd="0" presId="urn:microsoft.com/office/officeart/2017/3/layout/DropPinTimeline"/>
    <dgm:cxn modelId="{95613FA1-1439-4549-B34D-5DDB461A6BC8}" type="presParOf" srcId="{F12E7950-F241-46C0-80AB-F3D92FCE2D5F}" destId="{314C50E0-AD2D-4F4B-B52D-46FC718DADE4}" srcOrd="2" destOrd="0" presId="urn:microsoft.com/office/officeart/2017/3/layout/DropPinTimeline"/>
    <dgm:cxn modelId="{C11A35DD-63F1-4992-974D-61263743097F}" type="presParOf" srcId="{F12E7950-F241-46C0-80AB-F3D92FCE2D5F}" destId="{3625068E-8D8F-421F-A7F1-DDD220F4A845}" srcOrd="3" destOrd="0" presId="urn:microsoft.com/office/officeart/2017/3/layout/DropPinTimeline"/>
    <dgm:cxn modelId="{0A41540F-1B99-45D7-948C-BF99D694F338}" type="presParOf" srcId="{F12E7950-F241-46C0-80AB-F3D92FCE2D5F}" destId="{1FFA98EB-C715-4FBB-AF42-DCE0BBA2EB33}" srcOrd="4" destOrd="0" presId="urn:microsoft.com/office/officeart/2017/3/layout/DropPinTimeline"/>
    <dgm:cxn modelId="{A6292B9E-C607-4A0D-B10B-A25F4A3367E3}" type="presParOf" srcId="{F12E7950-F241-46C0-80AB-F3D92FCE2D5F}" destId="{190E2A9C-6F46-4B2F-A59F-41DFBA480208}" srcOrd="5" destOrd="0" presId="urn:microsoft.com/office/officeart/2017/3/layout/DropPinTimeline"/>
    <dgm:cxn modelId="{98CDD3C7-615F-40D5-9091-A80477CF1266}" type="presParOf" srcId="{27B73A6C-BFE5-47E1-BA69-82006C5A03C1}" destId="{D4D978EC-7AB4-405B-9A5A-8B778E6B1F92}" srcOrd="3" destOrd="0" presId="urn:microsoft.com/office/officeart/2017/3/layout/DropPinTimeline"/>
    <dgm:cxn modelId="{A1B5B644-7BF2-401C-9445-204D789D547A}" type="presParOf" srcId="{27B73A6C-BFE5-47E1-BA69-82006C5A03C1}" destId="{CA97299E-507E-4F38-AB20-0640B644B91C}" srcOrd="4" destOrd="0" presId="urn:microsoft.com/office/officeart/2017/3/layout/DropPinTimeline"/>
    <dgm:cxn modelId="{A6DF2354-85F8-4867-AF12-9DCD489E9130}" type="presParOf" srcId="{CA97299E-507E-4F38-AB20-0640B644B91C}" destId="{966D98E8-5566-4500-8E8F-E509845D9282}" srcOrd="0" destOrd="0" presId="urn:microsoft.com/office/officeart/2017/3/layout/DropPinTimeline"/>
    <dgm:cxn modelId="{BACB5B7E-77AF-4A9F-A032-0FD150666432}" type="presParOf" srcId="{CA97299E-507E-4F38-AB20-0640B644B91C}" destId="{59FE8F57-F350-4F9F-850E-D024BEFC1CED}" srcOrd="1" destOrd="0" presId="urn:microsoft.com/office/officeart/2017/3/layout/DropPinTimeline"/>
    <dgm:cxn modelId="{79EC94F5-487C-4F30-B561-B6A8D5AE7A99}" type="presParOf" srcId="{59FE8F57-F350-4F9F-850E-D024BEFC1CED}" destId="{A0705F4A-A6C6-4D58-BBDB-CD8036E551F1}" srcOrd="0" destOrd="0" presId="urn:microsoft.com/office/officeart/2017/3/layout/DropPinTimeline"/>
    <dgm:cxn modelId="{F2D9D22B-F704-487D-AD4F-A95B8F13DDE7}" type="presParOf" srcId="{59FE8F57-F350-4F9F-850E-D024BEFC1CED}" destId="{385BFAB4-63EC-45E4-B821-7482B1C8AF85}" srcOrd="1" destOrd="0" presId="urn:microsoft.com/office/officeart/2017/3/layout/DropPinTimeline"/>
    <dgm:cxn modelId="{5D657442-338C-4FDD-BAF0-5D766A85D698}" type="presParOf" srcId="{CA97299E-507E-4F38-AB20-0640B644B91C}" destId="{751C30A4-4C4E-4ADE-84B2-95C559E8B3EF}" srcOrd="2" destOrd="0" presId="urn:microsoft.com/office/officeart/2017/3/layout/DropPinTimeline"/>
    <dgm:cxn modelId="{B8D9C835-C8FE-441A-9B9B-B10ACB111354}" type="presParOf" srcId="{CA97299E-507E-4F38-AB20-0640B644B91C}" destId="{B5E8DF3B-FBFE-462C-879E-18DB03942348}" srcOrd="3" destOrd="0" presId="urn:microsoft.com/office/officeart/2017/3/layout/DropPinTimeline"/>
    <dgm:cxn modelId="{86345D53-B411-48F9-AE88-E517DBBE6F9E}" type="presParOf" srcId="{CA97299E-507E-4F38-AB20-0640B644B91C}" destId="{2BDCD18C-55E1-41ED-A320-F799759B8D32}" srcOrd="4" destOrd="0" presId="urn:microsoft.com/office/officeart/2017/3/layout/DropPinTimeline"/>
    <dgm:cxn modelId="{4ABB3A96-C103-4979-BB4B-B822E61E249D}" type="presParOf" srcId="{CA97299E-507E-4F38-AB20-0640B644B91C}" destId="{18F08CA3-C126-46AF-9571-E7184D0DC1CE}"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C5EA5-4429-477E-8C0C-ACF2B4A46FB3}">
      <dsp:nvSpPr>
        <dsp:cNvPr id="0" name=""/>
        <dsp:cNvSpPr/>
      </dsp:nvSpPr>
      <dsp:spPr>
        <a:xfrm>
          <a:off x="1589187" y="61613"/>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312707-541C-445A-9E30-1E65F762427E}">
      <dsp:nvSpPr>
        <dsp:cNvPr id="0" name=""/>
        <dsp:cNvSpPr/>
      </dsp:nvSpPr>
      <dsp:spPr>
        <a:xfrm>
          <a:off x="2057187" y="529613"/>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AC24981-F6B5-4F00-86F6-9C6C753CD135}">
      <dsp:nvSpPr>
        <dsp:cNvPr id="0" name=""/>
        <dsp:cNvSpPr/>
      </dsp:nvSpPr>
      <dsp:spPr>
        <a:xfrm>
          <a:off x="887187" y="2941613"/>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kern="1200"/>
            <a:t>Sew your own clothes?</a:t>
          </a:r>
        </a:p>
      </dsp:txBody>
      <dsp:txXfrm>
        <a:off x="887187" y="2941613"/>
        <a:ext cx="3600000" cy="720000"/>
      </dsp:txXfrm>
    </dsp:sp>
    <dsp:sp modelId="{683B92B3-979F-423F-B796-EC6580880DEF}">
      <dsp:nvSpPr>
        <dsp:cNvPr id="0" name=""/>
        <dsp:cNvSpPr/>
      </dsp:nvSpPr>
      <dsp:spPr>
        <a:xfrm>
          <a:off x="5819187" y="61613"/>
          <a:ext cx="2196000" cy="2196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E8B6DD-3A8D-47BA-87AE-D5325C145ADD}">
      <dsp:nvSpPr>
        <dsp:cNvPr id="0" name=""/>
        <dsp:cNvSpPr/>
      </dsp:nvSpPr>
      <dsp:spPr>
        <a:xfrm>
          <a:off x="6287187" y="529613"/>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D03F0B8-E8B7-4CFB-A3B9-558219358AB6}">
      <dsp:nvSpPr>
        <dsp:cNvPr id="0" name=""/>
        <dsp:cNvSpPr/>
      </dsp:nvSpPr>
      <dsp:spPr>
        <a:xfrm>
          <a:off x="5117187" y="2941613"/>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kern="1200"/>
            <a:t>Grow your own food?</a:t>
          </a:r>
        </a:p>
      </dsp:txBody>
      <dsp:txXfrm>
        <a:off x="5117187" y="2941613"/>
        <a:ext cx="36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AD1EF-B593-41F6-8728-5D686ADB2221}">
      <dsp:nvSpPr>
        <dsp:cNvPr id="0" name=""/>
        <dsp:cNvSpPr/>
      </dsp:nvSpPr>
      <dsp:spPr>
        <a:xfrm>
          <a:off x="0" y="1662247"/>
          <a:ext cx="9604375"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sp:spPr>
      <dsp:style>
        <a:lnRef idx="1">
          <a:scrgbClr r="0" g="0" b="0"/>
        </a:lnRef>
        <a:fillRef idx="1">
          <a:scrgbClr r="0" g="0" b="0"/>
        </a:fillRef>
        <a:effectRef idx="0">
          <a:scrgbClr r="0" g="0" b="0"/>
        </a:effectRef>
        <a:fontRef idx="minor"/>
      </dsp:style>
    </dsp:sp>
    <dsp:sp modelId="{F6DD40CA-3241-4DFC-8AD5-92196C48F4F9}">
      <dsp:nvSpPr>
        <dsp:cNvPr id="0" name=""/>
        <dsp:cNvSpPr/>
      </dsp:nvSpPr>
      <dsp:spPr>
        <a:xfrm rot="8100000">
          <a:off x="55228" y="383082"/>
          <a:ext cx="244480" cy="244480"/>
        </a:xfrm>
        <a:prstGeom prst="teardrop">
          <a:avLst>
            <a:gd name="adj" fmla="val 115000"/>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15C777CD-772A-4805-9246-9251B8E0106A}">
      <dsp:nvSpPr>
        <dsp:cNvPr id="0" name=""/>
        <dsp:cNvSpPr/>
      </dsp:nvSpPr>
      <dsp:spPr>
        <a:xfrm>
          <a:off x="82388" y="410242"/>
          <a:ext cx="190161" cy="190161"/>
        </a:xfrm>
        <a:prstGeom prst="ellipse">
          <a:avLst/>
        </a:prstGeom>
        <a:solidFill>
          <a:schemeClr val="lt1">
            <a:alpha val="9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sp>
    <dsp:sp modelId="{DE985FBF-99A4-4147-AA80-BC8CD6935E26}">
      <dsp:nvSpPr>
        <dsp:cNvPr id="0" name=""/>
        <dsp:cNvSpPr/>
      </dsp:nvSpPr>
      <dsp:spPr>
        <a:xfrm>
          <a:off x="350342" y="678196"/>
          <a:ext cx="3988462" cy="984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a:t>In 1910, Garrett became more interested in developing his own inventions.</a:t>
          </a:r>
        </a:p>
      </dsp:txBody>
      <dsp:txXfrm>
        <a:off x="350342" y="678196"/>
        <a:ext cx="3988462" cy="984050"/>
      </dsp:txXfrm>
    </dsp:sp>
    <dsp:sp modelId="{7F4B6235-D622-4AA0-A68B-AE03572025C2}">
      <dsp:nvSpPr>
        <dsp:cNvPr id="0" name=""/>
        <dsp:cNvSpPr/>
      </dsp:nvSpPr>
      <dsp:spPr>
        <a:xfrm>
          <a:off x="350342" y="332449"/>
          <a:ext cx="3988462" cy="345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a:t>1910</a:t>
          </a:r>
        </a:p>
      </dsp:txBody>
      <dsp:txXfrm>
        <a:off x="350342" y="332449"/>
        <a:ext cx="3988462" cy="345747"/>
      </dsp:txXfrm>
    </dsp:sp>
    <dsp:sp modelId="{0750ADF8-C18F-4FC5-80DF-0209607366DB}">
      <dsp:nvSpPr>
        <dsp:cNvPr id="0" name=""/>
        <dsp:cNvSpPr/>
      </dsp:nvSpPr>
      <dsp:spPr>
        <a:xfrm>
          <a:off x="177468" y="678196"/>
          <a:ext cx="0" cy="984050"/>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790A6C80-E7D7-42F6-96EF-7D2D6D50CBB9}">
      <dsp:nvSpPr>
        <dsp:cNvPr id="0" name=""/>
        <dsp:cNvSpPr/>
      </dsp:nvSpPr>
      <dsp:spPr>
        <a:xfrm>
          <a:off x="146351" y="1631129"/>
          <a:ext cx="62234" cy="62234"/>
        </a:xfrm>
        <a:prstGeom prst="ellipse">
          <a:avLst/>
        </a:prstGeom>
        <a:gradFill rotWithShape="0">
          <a:gsLst>
            <a:gs pos="0">
              <a:schemeClr val="accent2">
                <a:tint val="98000"/>
                <a:satMod val="110000"/>
                <a:lumMod val="104000"/>
              </a:schemeClr>
            </a:gs>
            <a:gs pos="69000">
              <a:schemeClr val="accent2">
                <a:shade val="88000"/>
                <a:satMod val="130000"/>
                <a:lumMod val="92000"/>
              </a:schemeClr>
            </a:gs>
            <a:gs pos="100000">
              <a:schemeClr val="accent2">
                <a:shade val="78000"/>
                <a:satMod val="130000"/>
                <a:lumMod val="92000"/>
              </a:schemeClr>
            </a:gs>
          </a:gsLst>
          <a:lin ang="5400000" scaled="0"/>
        </a:gradFill>
        <a:ln w="6350" cap="flat" cmpd="sng" algn="ctr">
          <a:solidFill>
            <a:schemeClr val="l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6CCFA934-1F4F-42CB-A648-0DF44C6A5517}">
      <dsp:nvSpPr>
        <dsp:cNvPr id="0" name=""/>
        <dsp:cNvSpPr/>
      </dsp:nvSpPr>
      <dsp:spPr>
        <a:xfrm rot="18900000">
          <a:off x="2450132" y="2696930"/>
          <a:ext cx="244480" cy="244480"/>
        </a:xfrm>
        <a:prstGeom prst="teardrop">
          <a:avLst>
            <a:gd name="adj" fmla="val 115000"/>
          </a:avLst>
        </a:prstGeom>
        <a:gradFill rotWithShape="0">
          <a:gsLst>
            <a:gs pos="0">
              <a:schemeClr val="accent2">
                <a:hueOff val="-1696488"/>
                <a:satOff val="5592"/>
                <a:lumOff val="5981"/>
                <a:alphaOff val="0"/>
                <a:tint val="98000"/>
                <a:satMod val="110000"/>
                <a:lumMod val="104000"/>
              </a:schemeClr>
            </a:gs>
            <a:gs pos="69000">
              <a:schemeClr val="accent2">
                <a:hueOff val="-1696488"/>
                <a:satOff val="5592"/>
                <a:lumOff val="5981"/>
                <a:alphaOff val="0"/>
                <a:shade val="88000"/>
                <a:satMod val="130000"/>
                <a:lumMod val="92000"/>
              </a:schemeClr>
            </a:gs>
            <a:gs pos="100000">
              <a:schemeClr val="accent2">
                <a:hueOff val="-1696488"/>
                <a:satOff val="5592"/>
                <a:lumOff val="5981"/>
                <a:alphaOff val="0"/>
                <a:shade val="78000"/>
                <a:satMod val="130000"/>
                <a:lumMod val="92000"/>
              </a:schemeClr>
            </a:gs>
          </a:gsLst>
          <a:lin ang="5400000" scaled="0"/>
        </a:gradFill>
        <a:ln w="9525" cap="flat" cmpd="sng" algn="ctr">
          <a:solidFill>
            <a:schemeClr val="accent2">
              <a:hueOff val="-1696488"/>
              <a:satOff val="5592"/>
              <a:lumOff val="5981"/>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5A7C5BEC-4229-429E-ACCA-A96AB30AE016}">
      <dsp:nvSpPr>
        <dsp:cNvPr id="0" name=""/>
        <dsp:cNvSpPr/>
      </dsp:nvSpPr>
      <dsp:spPr>
        <a:xfrm>
          <a:off x="2477292" y="2724090"/>
          <a:ext cx="190161" cy="190161"/>
        </a:xfrm>
        <a:prstGeom prst="ellipse">
          <a:avLst/>
        </a:prstGeom>
        <a:solidFill>
          <a:schemeClr val="lt1">
            <a:alpha val="9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sp>
    <dsp:sp modelId="{314C50E0-AD2D-4F4B-B52D-46FC718DADE4}">
      <dsp:nvSpPr>
        <dsp:cNvPr id="0" name=""/>
        <dsp:cNvSpPr/>
      </dsp:nvSpPr>
      <dsp:spPr>
        <a:xfrm>
          <a:off x="2745246" y="1662247"/>
          <a:ext cx="3988462" cy="984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kern="1200"/>
            <a:t>In 1912, he received his first patent.</a:t>
          </a:r>
        </a:p>
      </dsp:txBody>
      <dsp:txXfrm>
        <a:off x="2745246" y="1662247"/>
        <a:ext cx="3988462" cy="984050"/>
      </dsp:txXfrm>
    </dsp:sp>
    <dsp:sp modelId="{3625068E-8D8F-421F-A7F1-DDD220F4A845}">
      <dsp:nvSpPr>
        <dsp:cNvPr id="0" name=""/>
        <dsp:cNvSpPr/>
      </dsp:nvSpPr>
      <dsp:spPr>
        <a:xfrm>
          <a:off x="2745246" y="2646297"/>
          <a:ext cx="3988462" cy="345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a:t>1912</a:t>
          </a:r>
        </a:p>
      </dsp:txBody>
      <dsp:txXfrm>
        <a:off x="2745246" y="2646297"/>
        <a:ext cx="3988462" cy="345747"/>
      </dsp:txXfrm>
    </dsp:sp>
    <dsp:sp modelId="{1FFA98EB-C715-4FBB-AF42-DCE0BBA2EB33}">
      <dsp:nvSpPr>
        <dsp:cNvPr id="0" name=""/>
        <dsp:cNvSpPr/>
      </dsp:nvSpPr>
      <dsp:spPr>
        <a:xfrm>
          <a:off x="2572372" y="1662247"/>
          <a:ext cx="0" cy="984050"/>
        </a:xfrm>
        <a:prstGeom prst="line">
          <a:avLst/>
        </a:prstGeom>
        <a:noFill/>
        <a:ln w="12700" cap="flat" cmpd="sng" algn="ctr">
          <a:solidFill>
            <a:schemeClr val="accent2">
              <a:hueOff val="-1696488"/>
              <a:satOff val="5592"/>
              <a:lumOff val="5981"/>
              <a:alphaOff val="0"/>
            </a:schemeClr>
          </a:solidFill>
          <a:prstDash val="dash"/>
        </a:ln>
        <a:effectLst/>
      </dsp:spPr>
      <dsp:style>
        <a:lnRef idx="1">
          <a:scrgbClr r="0" g="0" b="0"/>
        </a:lnRef>
        <a:fillRef idx="0">
          <a:scrgbClr r="0" g="0" b="0"/>
        </a:fillRef>
        <a:effectRef idx="0">
          <a:scrgbClr r="0" g="0" b="0"/>
        </a:effectRef>
        <a:fontRef idx="minor"/>
      </dsp:style>
    </dsp:sp>
    <dsp:sp modelId="{5D18CB1C-2212-4034-8662-5FAFB9120DBC}">
      <dsp:nvSpPr>
        <dsp:cNvPr id="0" name=""/>
        <dsp:cNvSpPr/>
      </dsp:nvSpPr>
      <dsp:spPr>
        <a:xfrm>
          <a:off x="2541255" y="1631129"/>
          <a:ext cx="62234" cy="62234"/>
        </a:xfrm>
        <a:prstGeom prst="ellipse">
          <a:avLst/>
        </a:prstGeom>
        <a:gradFill rotWithShape="0">
          <a:gsLst>
            <a:gs pos="0">
              <a:schemeClr val="accent2">
                <a:tint val="98000"/>
                <a:satMod val="110000"/>
                <a:lumMod val="104000"/>
              </a:schemeClr>
            </a:gs>
            <a:gs pos="69000">
              <a:schemeClr val="accent2">
                <a:shade val="88000"/>
                <a:satMod val="130000"/>
                <a:lumMod val="92000"/>
              </a:schemeClr>
            </a:gs>
            <a:gs pos="100000">
              <a:schemeClr val="accent2">
                <a:shade val="78000"/>
                <a:satMod val="130000"/>
                <a:lumMod val="92000"/>
              </a:schemeClr>
            </a:gs>
          </a:gsLst>
          <a:lin ang="5400000" scaled="0"/>
        </a:gradFill>
        <a:ln w="6350" cap="flat" cmpd="sng" algn="ctr">
          <a:solidFill>
            <a:schemeClr val="l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A0705F4A-A6C6-4D58-BBDB-CD8036E551F1}">
      <dsp:nvSpPr>
        <dsp:cNvPr id="0" name=""/>
        <dsp:cNvSpPr/>
      </dsp:nvSpPr>
      <dsp:spPr>
        <a:xfrm rot="8100000">
          <a:off x="4845036" y="383082"/>
          <a:ext cx="244480" cy="244480"/>
        </a:xfrm>
        <a:prstGeom prst="teardrop">
          <a:avLst>
            <a:gd name="adj" fmla="val 115000"/>
          </a:avLst>
        </a:prstGeom>
        <a:gradFill rotWithShape="0">
          <a:gsLst>
            <a:gs pos="0">
              <a:schemeClr val="accent2">
                <a:hueOff val="-3392975"/>
                <a:satOff val="11185"/>
                <a:lumOff val="11961"/>
                <a:alphaOff val="0"/>
                <a:tint val="98000"/>
                <a:satMod val="110000"/>
                <a:lumMod val="104000"/>
              </a:schemeClr>
            </a:gs>
            <a:gs pos="69000">
              <a:schemeClr val="accent2">
                <a:hueOff val="-3392975"/>
                <a:satOff val="11185"/>
                <a:lumOff val="11961"/>
                <a:alphaOff val="0"/>
                <a:shade val="88000"/>
                <a:satMod val="130000"/>
                <a:lumMod val="92000"/>
              </a:schemeClr>
            </a:gs>
            <a:gs pos="100000">
              <a:schemeClr val="accent2">
                <a:hueOff val="-3392975"/>
                <a:satOff val="11185"/>
                <a:lumOff val="11961"/>
                <a:alphaOff val="0"/>
                <a:shade val="78000"/>
                <a:satMod val="130000"/>
                <a:lumMod val="92000"/>
              </a:schemeClr>
            </a:gs>
          </a:gsLst>
          <a:lin ang="5400000" scaled="0"/>
        </a:gradFill>
        <a:ln w="9525" cap="flat" cmpd="sng" algn="ctr">
          <a:solidFill>
            <a:schemeClr val="accent2">
              <a:hueOff val="-3392975"/>
              <a:satOff val="11185"/>
              <a:lumOff val="11961"/>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385BFAB4-63EC-45E4-B821-7482B1C8AF85}">
      <dsp:nvSpPr>
        <dsp:cNvPr id="0" name=""/>
        <dsp:cNvSpPr/>
      </dsp:nvSpPr>
      <dsp:spPr>
        <a:xfrm>
          <a:off x="4872196" y="410242"/>
          <a:ext cx="190161" cy="190161"/>
        </a:xfrm>
        <a:prstGeom prst="ellipse">
          <a:avLst/>
        </a:prstGeom>
        <a:solidFill>
          <a:schemeClr val="lt1">
            <a:alpha val="9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sp>
    <dsp:sp modelId="{751C30A4-4C4E-4ADE-84B2-95C559E8B3EF}">
      <dsp:nvSpPr>
        <dsp:cNvPr id="0" name=""/>
        <dsp:cNvSpPr/>
      </dsp:nvSpPr>
      <dsp:spPr>
        <a:xfrm>
          <a:off x="5140150" y="678196"/>
          <a:ext cx="3988462" cy="984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a:t>In 1913, Garrett he invented a hair straightening comb, and patented hair straightening cream. G.A. Morgan Hair Refining Company was born and sold these hair products.</a:t>
          </a:r>
        </a:p>
      </dsp:txBody>
      <dsp:txXfrm>
        <a:off x="5140150" y="678196"/>
        <a:ext cx="3988462" cy="984050"/>
      </dsp:txXfrm>
    </dsp:sp>
    <dsp:sp modelId="{B5E8DF3B-FBFE-462C-879E-18DB03942348}">
      <dsp:nvSpPr>
        <dsp:cNvPr id="0" name=""/>
        <dsp:cNvSpPr/>
      </dsp:nvSpPr>
      <dsp:spPr>
        <a:xfrm>
          <a:off x="5140150" y="332449"/>
          <a:ext cx="3988462" cy="345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a:t>1913</a:t>
          </a:r>
        </a:p>
      </dsp:txBody>
      <dsp:txXfrm>
        <a:off x="5140150" y="332449"/>
        <a:ext cx="3988462" cy="345747"/>
      </dsp:txXfrm>
    </dsp:sp>
    <dsp:sp modelId="{2BDCD18C-55E1-41ED-A320-F799759B8D32}">
      <dsp:nvSpPr>
        <dsp:cNvPr id="0" name=""/>
        <dsp:cNvSpPr/>
      </dsp:nvSpPr>
      <dsp:spPr>
        <a:xfrm>
          <a:off x="4967276" y="678196"/>
          <a:ext cx="0" cy="984050"/>
        </a:xfrm>
        <a:prstGeom prst="line">
          <a:avLst/>
        </a:prstGeom>
        <a:noFill/>
        <a:ln w="12700" cap="flat" cmpd="sng" algn="ctr">
          <a:solidFill>
            <a:schemeClr val="accent2">
              <a:hueOff val="-3392975"/>
              <a:satOff val="11185"/>
              <a:lumOff val="11961"/>
              <a:alphaOff val="0"/>
            </a:schemeClr>
          </a:solidFill>
          <a:prstDash val="dash"/>
        </a:ln>
        <a:effectLst/>
      </dsp:spPr>
      <dsp:style>
        <a:lnRef idx="1">
          <a:scrgbClr r="0" g="0" b="0"/>
        </a:lnRef>
        <a:fillRef idx="0">
          <a:scrgbClr r="0" g="0" b="0"/>
        </a:fillRef>
        <a:effectRef idx="0">
          <a:scrgbClr r="0" g="0" b="0"/>
        </a:effectRef>
        <a:fontRef idx="minor"/>
      </dsp:style>
    </dsp:sp>
    <dsp:sp modelId="{966D98E8-5566-4500-8E8F-E509845D9282}">
      <dsp:nvSpPr>
        <dsp:cNvPr id="0" name=""/>
        <dsp:cNvSpPr/>
      </dsp:nvSpPr>
      <dsp:spPr>
        <a:xfrm>
          <a:off x="4935601" y="1631129"/>
          <a:ext cx="62234" cy="62234"/>
        </a:xfrm>
        <a:prstGeom prst="ellipse">
          <a:avLst/>
        </a:prstGeom>
        <a:gradFill rotWithShape="0">
          <a:gsLst>
            <a:gs pos="0">
              <a:schemeClr val="accent2">
                <a:tint val="98000"/>
                <a:satMod val="110000"/>
                <a:lumMod val="104000"/>
              </a:schemeClr>
            </a:gs>
            <a:gs pos="69000">
              <a:schemeClr val="accent2">
                <a:shade val="88000"/>
                <a:satMod val="130000"/>
                <a:lumMod val="92000"/>
              </a:schemeClr>
            </a:gs>
            <a:gs pos="100000">
              <a:schemeClr val="accent2">
                <a:shade val="78000"/>
                <a:satMod val="130000"/>
                <a:lumMod val="92000"/>
              </a:schemeClr>
            </a:gs>
          </a:gsLst>
          <a:lin ang="5400000" scaled="0"/>
        </a:gradFill>
        <a:ln w="6350" cap="flat" cmpd="sng" algn="ctr">
          <a:solidFill>
            <a:schemeClr val="l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83C1D7-59C3-444A-BD06-87E9C254C7D0}" type="datetimeFigureOut">
              <a:rPr lang="en-US"/>
              <a:t>7/25/2022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A6F863-70A3-41D9-AAA0-BCB21D001D88}" type="slidenum">
              <a:rPr lang="en-US"/>
              <a:t>‹#›</a:t>
            </a:fld>
            <a:endParaRPr lang="en-US"/>
          </a:p>
        </p:txBody>
      </p:sp>
    </p:spTree>
    <p:extLst>
      <p:ext uri="{BB962C8B-B14F-4D97-AF65-F5344CB8AC3E}">
        <p14:creationId xmlns:p14="http://schemas.microsoft.com/office/powerpoint/2010/main" val="1054096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4E6WPNahGK0&amp;feature=emb_titl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Dear teacher, thank you for choosing to share this Advisory Lesson with your class.  The Office of Human Relations, Diversity &amp; Equity wants to remind all educators of the importance of teaching Black History all year long.  February is a month to celebrate, amplify and recognize Black history.  But students must understand that Black history is world history, and should be taught as such. </a:t>
            </a:r>
          </a:p>
          <a:p>
            <a:endParaRPr lang="en-US" dirty="0">
              <a:cs typeface="Calibri"/>
            </a:endParaRPr>
          </a:p>
        </p:txBody>
      </p:sp>
      <p:sp>
        <p:nvSpPr>
          <p:cNvPr id="4" name="Slide Number Placeholder 3"/>
          <p:cNvSpPr>
            <a:spLocks noGrp="1"/>
          </p:cNvSpPr>
          <p:nvPr>
            <p:ph type="sldNum" sz="quarter" idx="5"/>
          </p:nvPr>
        </p:nvSpPr>
        <p:spPr/>
        <p:txBody>
          <a:bodyPr/>
          <a:lstStyle/>
          <a:p>
            <a:fld id="{C3A6F863-70A3-41D9-AAA0-BCB21D001D88}" type="slidenum">
              <a:rPr lang="en-US"/>
              <a:t>1</a:t>
            </a:fld>
            <a:endParaRPr lang="en-US"/>
          </a:p>
        </p:txBody>
      </p:sp>
    </p:spTree>
    <p:extLst>
      <p:ext uri="{BB962C8B-B14F-4D97-AF65-F5344CB8AC3E}">
        <p14:creationId xmlns:p14="http://schemas.microsoft.com/office/powerpoint/2010/main" val="1487886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Invite the students to engage in the reflection question. </a:t>
            </a:r>
          </a:p>
        </p:txBody>
      </p:sp>
      <p:sp>
        <p:nvSpPr>
          <p:cNvPr id="4" name="Slide Number Placeholder 3"/>
          <p:cNvSpPr>
            <a:spLocks noGrp="1"/>
          </p:cNvSpPr>
          <p:nvPr>
            <p:ph type="sldNum" sz="quarter" idx="5"/>
          </p:nvPr>
        </p:nvSpPr>
        <p:spPr/>
        <p:txBody>
          <a:bodyPr/>
          <a:lstStyle/>
          <a:p>
            <a:fld id="{C3A6F863-70A3-41D9-AAA0-BCB21D001D88}" type="slidenum">
              <a:rPr lang="en-US"/>
              <a:t>10</a:t>
            </a:fld>
            <a:endParaRPr lang="en-US"/>
          </a:p>
        </p:txBody>
      </p:sp>
    </p:spTree>
    <p:extLst>
      <p:ext uri="{BB962C8B-B14F-4D97-AF65-F5344CB8AC3E}">
        <p14:creationId xmlns:p14="http://schemas.microsoft.com/office/powerpoint/2010/main" val="806255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Read the slide aloud for the students. </a:t>
            </a:r>
          </a:p>
        </p:txBody>
      </p:sp>
      <p:sp>
        <p:nvSpPr>
          <p:cNvPr id="4" name="Slide Number Placeholder 3"/>
          <p:cNvSpPr>
            <a:spLocks noGrp="1"/>
          </p:cNvSpPr>
          <p:nvPr>
            <p:ph type="sldNum" sz="quarter" idx="5"/>
          </p:nvPr>
        </p:nvSpPr>
        <p:spPr/>
        <p:txBody>
          <a:bodyPr/>
          <a:lstStyle/>
          <a:p>
            <a:fld id="{C3A6F863-70A3-41D9-AAA0-BCB21D001D88}" type="slidenum">
              <a:rPr lang="en-US"/>
              <a:t>11</a:t>
            </a:fld>
            <a:endParaRPr lang="en-US"/>
          </a:p>
        </p:txBody>
      </p:sp>
    </p:spTree>
    <p:extLst>
      <p:ext uri="{BB962C8B-B14F-4D97-AF65-F5344CB8AC3E}">
        <p14:creationId xmlns:p14="http://schemas.microsoft.com/office/powerpoint/2010/main" val="1884964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Read the slide aloud for the students. </a:t>
            </a:r>
          </a:p>
        </p:txBody>
      </p:sp>
      <p:sp>
        <p:nvSpPr>
          <p:cNvPr id="4" name="Slide Number Placeholder 3"/>
          <p:cNvSpPr>
            <a:spLocks noGrp="1"/>
          </p:cNvSpPr>
          <p:nvPr>
            <p:ph type="sldNum" sz="quarter" idx="5"/>
          </p:nvPr>
        </p:nvSpPr>
        <p:spPr/>
        <p:txBody>
          <a:bodyPr/>
          <a:lstStyle/>
          <a:p>
            <a:fld id="{C3A6F863-70A3-41D9-AAA0-BCB21D001D88}" type="slidenum">
              <a:rPr lang="en-US"/>
              <a:t>12</a:t>
            </a:fld>
            <a:endParaRPr lang="en-US"/>
          </a:p>
        </p:txBody>
      </p:sp>
    </p:spTree>
    <p:extLst>
      <p:ext uri="{BB962C8B-B14F-4D97-AF65-F5344CB8AC3E}">
        <p14:creationId xmlns:p14="http://schemas.microsoft.com/office/powerpoint/2010/main" val="2093446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Play the video for the students. (2:56)</a:t>
            </a:r>
          </a:p>
          <a:p>
            <a:r>
              <a:rPr lang="en-US" dirty="0">
                <a:hlinkClick r:id="rId3"/>
              </a:rPr>
              <a:t>https://www.youtube.com/watch?v=4E6WPNahGK0&amp;feature=emb_title</a:t>
            </a:r>
            <a:endParaRPr lang="en-US" dirty="0">
              <a:cs typeface="Calibri"/>
              <a:hlinkClick r:id="rId3"/>
            </a:endParaRPr>
          </a:p>
          <a:p>
            <a:endParaRPr lang="en-US" dirty="0">
              <a:cs typeface="Calibri"/>
            </a:endParaRPr>
          </a:p>
        </p:txBody>
      </p:sp>
      <p:sp>
        <p:nvSpPr>
          <p:cNvPr id="4" name="Slide Number Placeholder 3"/>
          <p:cNvSpPr>
            <a:spLocks noGrp="1"/>
          </p:cNvSpPr>
          <p:nvPr>
            <p:ph type="sldNum" sz="quarter" idx="5"/>
          </p:nvPr>
        </p:nvSpPr>
        <p:spPr/>
        <p:txBody>
          <a:bodyPr/>
          <a:lstStyle/>
          <a:p>
            <a:fld id="{C3A6F863-70A3-41D9-AAA0-BCB21D001D88}" type="slidenum">
              <a:rPr lang="en-US"/>
              <a:t>13</a:t>
            </a:fld>
            <a:endParaRPr lang="en-US"/>
          </a:p>
        </p:txBody>
      </p:sp>
    </p:spTree>
    <p:extLst>
      <p:ext uri="{BB962C8B-B14F-4D97-AF65-F5344CB8AC3E}">
        <p14:creationId xmlns:p14="http://schemas.microsoft.com/office/powerpoint/2010/main" val="3726811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Engage the students in the reflection question </a:t>
            </a:r>
          </a:p>
        </p:txBody>
      </p:sp>
      <p:sp>
        <p:nvSpPr>
          <p:cNvPr id="4" name="Slide Number Placeholder 3"/>
          <p:cNvSpPr>
            <a:spLocks noGrp="1"/>
          </p:cNvSpPr>
          <p:nvPr>
            <p:ph type="sldNum" sz="quarter" idx="5"/>
          </p:nvPr>
        </p:nvSpPr>
        <p:spPr/>
        <p:txBody>
          <a:bodyPr/>
          <a:lstStyle/>
          <a:p>
            <a:fld id="{C3A6F863-70A3-41D9-AAA0-BCB21D001D88}" type="slidenum">
              <a:rPr lang="en-US"/>
              <a:t>14</a:t>
            </a:fld>
            <a:endParaRPr lang="en-US"/>
          </a:p>
        </p:txBody>
      </p:sp>
    </p:spTree>
    <p:extLst>
      <p:ext uri="{BB962C8B-B14F-4D97-AF65-F5344CB8AC3E}">
        <p14:creationId xmlns:p14="http://schemas.microsoft.com/office/powerpoint/2010/main" val="3315526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please complete a brief feedback form by scanning the QR code or using the link below </a:t>
            </a:r>
          </a:p>
          <a:p>
            <a:endParaRPr lang="en-US" dirty="0"/>
          </a:p>
          <a:p>
            <a:r>
              <a:rPr lang="en-US" dirty="0"/>
              <a:t>https://forms.office.com/r/i9UqyyxzTT</a:t>
            </a:r>
          </a:p>
        </p:txBody>
      </p:sp>
      <p:sp>
        <p:nvSpPr>
          <p:cNvPr id="4" name="Slide Number Placeholder 3"/>
          <p:cNvSpPr>
            <a:spLocks noGrp="1"/>
          </p:cNvSpPr>
          <p:nvPr>
            <p:ph type="sldNum" sz="quarter" idx="5"/>
          </p:nvPr>
        </p:nvSpPr>
        <p:spPr/>
        <p:txBody>
          <a:bodyPr/>
          <a:lstStyle/>
          <a:p>
            <a:fld id="{C3A6F863-70A3-41D9-AAA0-BCB21D001D88}" type="slidenum">
              <a:rPr lang="en-US" smtClean="0"/>
              <a:t>16</a:t>
            </a:fld>
            <a:endParaRPr lang="en-US"/>
          </a:p>
        </p:txBody>
      </p:sp>
    </p:spTree>
    <p:extLst>
      <p:ext uri="{BB962C8B-B14F-4D97-AF65-F5344CB8AC3E}">
        <p14:creationId xmlns:p14="http://schemas.microsoft.com/office/powerpoint/2010/main" val="750068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invite the students to engage in the check in question. </a:t>
            </a:r>
          </a:p>
          <a:p>
            <a:endParaRPr lang="en-US" dirty="0">
              <a:cs typeface="Calibri"/>
            </a:endParaRPr>
          </a:p>
        </p:txBody>
      </p:sp>
      <p:sp>
        <p:nvSpPr>
          <p:cNvPr id="4" name="Slide Number Placeholder 3"/>
          <p:cNvSpPr>
            <a:spLocks noGrp="1"/>
          </p:cNvSpPr>
          <p:nvPr>
            <p:ph type="sldNum" sz="quarter" idx="5"/>
          </p:nvPr>
        </p:nvSpPr>
        <p:spPr/>
        <p:txBody>
          <a:bodyPr/>
          <a:lstStyle/>
          <a:p>
            <a:fld id="{C3A6F863-70A3-41D9-AAA0-BCB21D001D88}" type="slidenum">
              <a:rPr lang="en-US"/>
              <a:t>2</a:t>
            </a:fld>
            <a:endParaRPr lang="en-US"/>
          </a:p>
        </p:txBody>
      </p:sp>
    </p:spTree>
    <p:extLst>
      <p:ext uri="{BB962C8B-B14F-4D97-AF65-F5344CB8AC3E}">
        <p14:creationId xmlns:p14="http://schemas.microsoft.com/office/powerpoint/2010/main" val="1800478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Read the objectives aloud for the students – remind students of classroom norms. </a:t>
            </a:r>
          </a:p>
        </p:txBody>
      </p:sp>
      <p:sp>
        <p:nvSpPr>
          <p:cNvPr id="4" name="Slide Number Placeholder 3"/>
          <p:cNvSpPr>
            <a:spLocks noGrp="1"/>
          </p:cNvSpPr>
          <p:nvPr>
            <p:ph type="sldNum" sz="quarter" idx="5"/>
          </p:nvPr>
        </p:nvSpPr>
        <p:spPr/>
        <p:txBody>
          <a:bodyPr/>
          <a:lstStyle/>
          <a:p>
            <a:fld id="{C3A6F863-70A3-41D9-AAA0-BCB21D001D88}" type="slidenum">
              <a:rPr lang="en-US"/>
              <a:t>3</a:t>
            </a:fld>
            <a:endParaRPr lang="en-US"/>
          </a:p>
        </p:txBody>
      </p:sp>
    </p:spTree>
    <p:extLst>
      <p:ext uri="{BB962C8B-B14F-4D97-AF65-F5344CB8AC3E}">
        <p14:creationId xmlns:p14="http://schemas.microsoft.com/office/powerpoint/2010/main" val="117152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Read the slide aloud for the students. </a:t>
            </a:r>
          </a:p>
        </p:txBody>
      </p:sp>
      <p:sp>
        <p:nvSpPr>
          <p:cNvPr id="4" name="Slide Number Placeholder 3"/>
          <p:cNvSpPr>
            <a:spLocks noGrp="1"/>
          </p:cNvSpPr>
          <p:nvPr>
            <p:ph type="sldNum" sz="quarter" idx="5"/>
          </p:nvPr>
        </p:nvSpPr>
        <p:spPr/>
        <p:txBody>
          <a:bodyPr/>
          <a:lstStyle/>
          <a:p>
            <a:fld id="{C3A6F863-70A3-41D9-AAA0-BCB21D001D88}" type="slidenum">
              <a:rPr lang="en-US"/>
              <a:t>4</a:t>
            </a:fld>
            <a:endParaRPr lang="en-US"/>
          </a:p>
        </p:txBody>
      </p:sp>
    </p:spTree>
    <p:extLst>
      <p:ext uri="{BB962C8B-B14F-4D97-AF65-F5344CB8AC3E}">
        <p14:creationId xmlns:p14="http://schemas.microsoft.com/office/powerpoint/2010/main" val="3176031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Read the slides aloud for the students. </a:t>
            </a:r>
          </a:p>
        </p:txBody>
      </p:sp>
      <p:sp>
        <p:nvSpPr>
          <p:cNvPr id="4" name="Slide Number Placeholder 3"/>
          <p:cNvSpPr>
            <a:spLocks noGrp="1"/>
          </p:cNvSpPr>
          <p:nvPr>
            <p:ph type="sldNum" sz="quarter" idx="5"/>
          </p:nvPr>
        </p:nvSpPr>
        <p:spPr/>
        <p:txBody>
          <a:bodyPr/>
          <a:lstStyle/>
          <a:p>
            <a:fld id="{C3A6F863-70A3-41D9-AAA0-BCB21D001D88}" type="slidenum">
              <a:rPr lang="en-US"/>
              <a:t>5</a:t>
            </a:fld>
            <a:endParaRPr lang="en-US"/>
          </a:p>
        </p:txBody>
      </p:sp>
    </p:spTree>
    <p:extLst>
      <p:ext uri="{BB962C8B-B14F-4D97-AF65-F5344CB8AC3E}">
        <p14:creationId xmlns:p14="http://schemas.microsoft.com/office/powerpoint/2010/main" val="3114608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Read the slide aloud for the students. </a:t>
            </a:r>
          </a:p>
        </p:txBody>
      </p:sp>
      <p:sp>
        <p:nvSpPr>
          <p:cNvPr id="4" name="Slide Number Placeholder 3"/>
          <p:cNvSpPr>
            <a:spLocks noGrp="1"/>
          </p:cNvSpPr>
          <p:nvPr>
            <p:ph type="sldNum" sz="quarter" idx="5"/>
          </p:nvPr>
        </p:nvSpPr>
        <p:spPr/>
        <p:txBody>
          <a:bodyPr/>
          <a:lstStyle/>
          <a:p>
            <a:fld id="{C3A6F863-70A3-41D9-AAA0-BCB21D001D88}" type="slidenum">
              <a:rPr lang="en-US"/>
              <a:t>6</a:t>
            </a:fld>
            <a:endParaRPr lang="en-US"/>
          </a:p>
        </p:txBody>
      </p:sp>
    </p:spTree>
    <p:extLst>
      <p:ext uri="{BB962C8B-B14F-4D97-AF65-F5344CB8AC3E}">
        <p14:creationId xmlns:p14="http://schemas.microsoft.com/office/powerpoint/2010/main" val="2124201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Read the slide aloud for the students. </a:t>
            </a:r>
          </a:p>
        </p:txBody>
      </p:sp>
      <p:sp>
        <p:nvSpPr>
          <p:cNvPr id="4" name="Slide Number Placeholder 3"/>
          <p:cNvSpPr>
            <a:spLocks noGrp="1"/>
          </p:cNvSpPr>
          <p:nvPr>
            <p:ph type="sldNum" sz="quarter" idx="5"/>
          </p:nvPr>
        </p:nvSpPr>
        <p:spPr/>
        <p:txBody>
          <a:bodyPr/>
          <a:lstStyle/>
          <a:p>
            <a:fld id="{C3A6F863-70A3-41D9-AAA0-BCB21D001D88}" type="slidenum">
              <a:rPr lang="en-US"/>
              <a:t>7</a:t>
            </a:fld>
            <a:endParaRPr lang="en-US"/>
          </a:p>
        </p:txBody>
      </p:sp>
    </p:spTree>
    <p:extLst>
      <p:ext uri="{BB962C8B-B14F-4D97-AF65-F5344CB8AC3E}">
        <p14:creationId xmlns:p14="http://schemas.microsoft.com/office/powerpoint/2010/main" val="118606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Read the slide aloud for the students. </a:t>
            </a:r>
          </a:p>
        </p:txBody>
      </p:sp>
      <p:sp>
        <p:nvSpPr>
          <p:cNvPr id="4" name="Slide Number Placeholder 3"/>
          <p:cNvSpPr>
            <a:spLocks noGrp="1"/>
          </p:cNvSpPr>
          <p:nvPr>
            <p:ph type="sldNum" sz="quarter" idx="5"/>
          </p:nvPr>
        </p:nvSpPr>
        <p:spPr/>
        <p:txBody>
          <a:bodyPr/>
          <a:lstStyle/>
          <a:p>
            <a:fld id="{C3A6F863-70A3-41D9-AAA0-BCB21D001D88}" type="slidenum">
              <a:rPr lang="en-US"/>
              <a:t>8</a:t>
            </a:fld>
            <a:endParaRPr lang="en-US"/>
          </a:p>
        </p:txBody>
      </p:sp>
    </p:spTree>
    <p:extLst>
      <p:ext uri="{BB962C8B-B14F-4D97-AF65-F5344CB8AC3E}">
        <p14:creationId xmlns:p14="http://schemas.microsoft.com/office/powerpoint/2010/main" val="245766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Read the slide aloud for the students. </a:t>
            </a:r>
          </a:p>
        </p:txBody>
      </p:sp>
      <p:sp>
        <p:nvSpPr>
          <p:cNvPr id="4" name="Slide Number Placeholder 3"/>
          <p:cNvSpPr>
            <a:spLocks noGrp="1"/>
          </p:cNvSpPr>
          <p:nvPr>
            <p:ph type="sldNum" sz="quarter" idx="5"/>
          </p:nvPr>
        </p:nvSpPr>
        <p:spPr/>
        <p:txBody>
          <a:bodyPr/>
          <a:lstStyle/>
          <a:p>
            <a:fld id="{C3A6F863-70A3-41D9-AAA0-BCB21D001D88}" type="slidenum">
              <a:rPr lang="en-US"/>
              <a:t>9</a:t>
            </a:fld>
            <a:endParaRPr lang="en-US"/>
          </a:p>
        </p:txBody>
      </p:sp>
    </p:spTree>
    <p:extLst>
      <p:ext uri="{BB962C8B-B14F-4D97-AF65-F5344CB8AC3E}">
        <p14:creationId xmlns:p14="http://schemas.microsoft.com/office/powerpoint/2010/main" val="4214246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7/25/2022</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7/25/2022</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7/25/2022</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4E6WPNahGK0?feature=oembed" TargetMode="External"/><Relationship Id="rId5" Type="http://schemas.openxmlformats.org/officeDocument/2006/relationships/image" Target="../media/image11.jpe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6" name="Rectangle 45">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45165" y="1584552"/>
            <a:ext cx="9111161" cy="1739533"/>
          </a:xfrm>
        </p:spPr>
        <p:txBody>
          <a:bodyPr anchor="ctr">
            <a:normAutofit/>
          </a:bodyPr>
          <a:lstStyle/>
          <a:p>
            <a:pPr algn="ctr"/>
            <a:r>
              <a:rPr lang="en-US" sz="5000" dirty="0">
                <a:solidFill>
                  <a:srgbClr val="454545"/>
                </a:solidFill>
              </a:rPr>
              <a:t>Who is Garrett </a:t>
            </a:r>
            <a:r>
              <a:rPr lang="en-US" sz="5000" dirty="0" err="1">
                <a:solidFill>
                  <a:srgbClr val="454545"/>
                </a:solidFill>
              </a:rPr>
              <a:t>morgan</a:t>
            </a:r>
            <a:r>
              <a:rPr lang="en-US" sz="5000" dirty="0">
                <a:solidFill>
                  <a:srgbClr val="454545"/>
                </a:solidFill>
              </a:rPr>
              <a:t>?</a:t>
            </a:r>
            <a:br>
              <a:rPr lang="en-US" sz="5000" dirty="0"/>
            </a:br>
            <a:r>
              <a:rPr lang="en-US" sz="4000" dirty="0">
                <a:solidFill>
                  <a:srgbClr val="454545"/>
                </a:solidFill>
              </a:rPr>
              <a:t>March 4, 1877 – July 27, 1963</a:t>
            </a:r>
          </a:p>
        </p:txBody>
      </p:sp>
      <p:sp>
        <p:nvSpPr>
          <p:cNvPr id="3" name="Subtitle 2"/>
          <p:cNvSpPr>
            <a:spLocks noGrp="1"/>
          </p:cNvSpPr>
          <p:nvPr>
            <p:ph type="subTitle" idx="1"/>
          </p:nvPr>
        </p:nvSpPr>
        <p:spPr>
          <a:xfrm>
            <a:off x="1547278" y="3585547"/>
            <a:ext cx="9109048" cy="1292060"/>
          </a:xfrm>
        </p:spPr>
        <p:txBody>
          <a:bodyPr vert="horz" lIns="91440" tIns="91440" rIns="91440" bIns="91440" rtlCol="0" anchor="t">
            <a:normAutofit/>
          </a:bodyPr>
          <a:lstStyle/>
          <a:p>
            <a:pPr algn="ctr">
              <a:lnSpc>
                <a:spcPct val="110000"/>
              </a:lnSpc>
            </a:pPr>
            <a:r>
              <a:rPr lang="en-US" sz="1400" dirty="0">
                <a:solidFill>
                  <a:schemeClr val="accent1"/>
                </a:solidFill>
              </a:rPr>
              <a:t>Student health &amp; human services</a:t>
            </a:r>
          </a:p>
          <a:p>
            <a:pPr algn="ctr">
              <a:lnSpc>
                <a:spcPct val="110000"/>
              </a:lnSpc>
            </a:pPr>
            <a:r>
              <a:rPr lang="en-US" sz="1400" dirty="0">
                <a:solidFill>
                  <a:schemeClr val="accent1"/>
                </a:solidFill>
              </a:rPr>
              <a:t>Office of human relations, diversity &amp; equity</a:t>
            </a:r>
          </a:p>
          <a:p>
            <a:pPr algn="ctr">
              <a:lnSpc>
                <a:spcPct val="110000"/>
              </a:lnSpc>
            </a:pPr>
            <a:r>
              <a:rPr lang="en-US" sz="1400" dirty="0">
                <a:solidFill>
                  <a:schemeClr val="accent1"/>
                </a:solidFill>
              </a:rPr>
              <a:t>July 2022</a:t>
            </a:r>
          </a:p>
        </p:txBody>
      </p:sp>
      <p:pic>
        <p:nvPicPr>
          <p:cNvPr id="52" name="Picture 51">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4" name="Straight Connector 53">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3268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C75680E7-33E9-4887-AA39-8BEE421D6EE2}"/>
              </a:ext>
            </a:extLst>
          </p:cNvPr>
          <p:cNvSpPr>
            <a:spLocks noGrp="1"/>
          </p:cNvSpPr>
          <p:nvPr>
            <p:ph type="title"/>
          </p:nvPr>
        </p:nvSpPr>
        <p:spPr>
          <a:xfrm>
            <a:off x="860612" y="1138228"/>
            <a:ext cx="3793685" cy="3858767"/>
          </a:xfrm>
        </p:spPr>
        <p:txBody>
          <a:bodyPr anchor="ctr">
            <a:normAutofit/>
          </a:bodyPr>
          <a:lstStyle/>
          <a:p>
            <a:r>
              <a:rPr lang="en-US" sz="3600"/>
              <a:t>Time to share</a:t>
            </a:r>
          </a:p>
        </p:txBody>
      </p:sp>
      <p:grpSp>
        <p:nvGrpSpPr>
          <p:cNvPr id="12" name="Group 11">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00021" y="638300"/>
            <a:ext cx="6409605" cy="4858625"/>
            <a:chOff x="7807230" y="2012810"/>
            <a:chExt cx="3251252" cy="3459865"/>
          </a:xfrm>
        </p:grpSpPr>
        <p:sp>
          <p:nvSpPr>
            <p:cNvPr id="13" name="Rectangle 12">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9891" y="973636"/>
            <a:ext cx="5769864"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82B31AC-DC23-4FD2-B9E2-CF2F0BBFB21C}"/>
              </a:ext>
            </a:extLst>
          </p:cNvPr>
          <p:cNvSpPr>
            <a:spLocks noGrp="1"/>
          </p:cNvSpPr>
          <p:nvPr>
            <p:ph idx="1"/>
          </p:nvPr>
        </p:nvSpPr>
        <p:spPr>
          <a:xfrm>
            <a:off x="5584483" y="1138228"/>
            <a:ext cx="5440680" cy="3858768"/>
          </a:xfrm>
        </p:spPr>
        <p:txBody>
          <a:bodyPr anchor="ctr">
            <a:normAutofit/>
          </a:bodyPr>
          <a:lstStyle/>
          <a:p>
            <a:r>
              <a:rPr lang="en-US" dirty="0">
                <a:solidFill>
                  <a:srgbClr val="000000"/>
                </a:solidFill>
              </a:rPr>
              <a:t>The backlash against Garrett Morgan due to being Black, occurred in 1916. Several race motivated movements and campaigns have occurred since then. In this era, the Black Lives Matter Movement is well underway.</a:t>
            </a:r>
          </a:p>
          <a:p>
            <a:endParaRPr lang="en-US" dirty="0">
              <a:solidFill>
                <a:srgbClr val="000000"/>
              </a:solidFill>
            </a:endParaRPr>
          </a:p>
          <a:p>
            <a:r>
              <a:rPr lang="en-US" dirty="0">
                <a:solidFill>
                  <a:srgbClr val="000000"/>
                </a:solidFill>
              </a:rPr>
              <a:t>How far do you think we've come regarding racism? How far do you think we still need to go? </a:t>
            </a:r>
          </a:p>
        </p:txBody>
      </p:sp>
      <p:pic>
        <p:nvPicPr>
          <p:cNvPr id="18" name="Picture 17">
            <a:extLst>
              <a:ext uri="{FF2B5EF4-FFF2-40B4-BE49-F238E27FC236}">
                <a16:creationId xmlns:a16="http://schemas.microsoft.com/office/drawing/2014/main" id="{025CEF6D-5E98-4B5C-A10F-7459C1EEF1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 name="Straight Connector 19">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198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4BE214B-2C92-47AF-8D90-698211103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186D07CD-E0E5-42ED-BA28-6CB6ADC3B0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999C3A6D-B17B-47C1-973D-4B6E378B89CB}"/>
              </a:ext>
            </a:extLst>
          </p:cNvPr>
          <p:cNvSpPr>
            <a:spLocks noGrp="1"/>
          </p:cNvSpPr>
          <p:nvPr>
            <p:ph type="title"/>
          </p:nvPr>
        </p:nvSpPr>
        <p:spPr>
          <a:xfrm>
            <a:off x="1451580" y="804520"/>
            <a:ext cx="5550355" cy="1049235"/>
          </a:xfrm>
        </p:spPr>
        <p:txBody>
          <a:bodyPr>
            <a:normAutofit/>
          </a:bodyPr>
          <a:lstStyle/>
          <a:p>
            <a:r>
              <a:rPr lang="en-US"/>
              <a:t>Traffic signal</a:t>
            </a:r>
          </a:p>
        </p:txBody>
      </p:sp>
      <p:sp>
        <p:nvSpPr>
          <p:cNvPr id="13" name="Rectangle 12">
            <a:extLst>
              <a:ext uri="{FF2B5EF4-FFF2-40B4-BE49-F238E27FC236}">
                <a16:creationId xmlns:a16="http://schemas.microsoft.com/office/drawing/2014/main" id="{369A020F-4984-4DD0-898A-B60A4882B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62809E3B-3C8F-436F-BF6F-B47B76D3C7F2}"/>
              </a:ext>
            </a:extLst>
          </p:cNvPr>
          <p:cNvSpPr>
            <a:spLocks noGrp="1"/>
          </p:cNvSpPr>
          <p:nvPr>
            <p:ph idx="1"/>
          </p:nvPr>
        </p:nvSpPr>
        <p:spPr>
          <a:xfrm>
            <a:off x="1451580" y="2015732"/>
            <a:ext cx="5550355" cy="3450613"/>
          </a:xfrm>
        </p:spPr>
        <p:txBody>
          <a:bodyPr>
            <a:normAutofit/>
          </a:bodyPr>
          <a:lstStyle/>
          <a:p>
            <a:r>
              <a:rPr lang="en-US">
                <a:ea typeface="+mn-lt"/>
                <a:cs typeface="+mn-lt"/>
              </a:rPr>
              <a:t>In 1922, Morgan filed a patent for a traffic control device having a third "warning" position in 1922.</a:t>
            </a:r>
          </a:p>
          <a:p>
            <a:endParaRPr lang="en-US" dirty="0"/>
          </a:p>
          <a:p>
            <a:r>
              <a:rPr lang="en-US"/>
              <a:t>In 1923, the patent was granted. </a:t>
            </a:r>
            <a:endParaRPr lang="en-US" dirty="0"/>
          </a:p>
        </p:txBody>
      </p:sp>
      <p:grpSp>
        <p:nvGrpSpPr>
          <p:cNvPr id="15" name="Group 14">
            <a:extLst>
              <a:ext uri="{FF2B5EF4-FFF2-40B4-BE49-F238E27FC236}">
                <a16:creationId xmlns:a16="http://schemas.microsoft.com/office/drawing/2014/main" id="{A3761B47-AE33-47C9-9636-19D4B313F2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16" name="Rectangle 15">
              <a:extLst>
                <a:ext uri="{FF2B5EF4-FFF2-40B4-BE49-F238E27FC236}">
                  <a16:creationId xmlns:a16="http://schemas.microsoft.com/office/drawing/2014/main" id="{9E204B78-8026-4E1E-9C59-5F523ECDD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DDEB6F1-F54D-4345-B8DF-72D72C71EC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4380F474-D468-4F2F-8BE9-F343F8D1A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1624" y="977965"/>
            <a:ext cx="3119444"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Diagram, engineering drawing&#10;&#10;Description automatically generated">
            <a:extLst>
              <a:ext uri="{FF2B5EF4-FFF2-40B4-BE49-F238E27FC236}">
                <a16:creationId xmlns:a16="http://schemas.microsoft.com/office/drawing/2014/main" id="{4092911A-D99B-46D1-940E-575C7BCC46BF}"/>
              </a:ext>
            </a:extLst>
          </p:cNvPr>
          <p:cNvPicPr>
            <a:picLocks noChangeAspect="1"/>
          </p:cNvPicPr>
          <p:nvPr/>
        </p:nvPicPr>
        <p:blipFill>
          <a:blip r:embed="rId3"/>
          <a:stretch>
            <a:fillRect/>
          </a:stretch>
        </p:blipFill>
        <p:spPr>
          <a:xfrm>
            <a:off x="8351240" y="1116345"/>
            <a:ext cx="2329368" cy="3866172"/>
          </a:xfrm>
          <a:prstGeom prst="rect">
            <a:avLst/>
          </a:prstGeom>
        </p:spPr>
      </p:pic>
      <p:pic>
        <p:nvPicPr>
          <p:cNvPr id="21" name="Picture 20">
            <a:extLst>
              <a:ext uri="{FF2B5EF4-FFF2-40B4-BE49-F238E27FC236}">
                <a16:creationId xmlns:a16="http://schemas.microsoft.com/office/drawing/2014/main" id="{D757EBBD-8611-41C1-8124-C151D0957DB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3" name="Straight Connector 22">
            <a:extLst>
              <a:ext uri="{FF2B5EF4-FFF2-40B4-BE49-F238E27FC236}">
                <a16:creationId xmlns:a16="http://schemas.microsoft.com/office/drawing/2014/main" id="{E40D0D8B-2D5E-48A4-BBD5-8CB09A86A6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9677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C70BFDB-979D-4D01-8764-154458F98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5FCB5B7-E85D-4C9D-AE9B-2B04C20D7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6" name="Group 15">
            <a:extLst>
              <a:ext uri="{FF2B5EF4-FFF2-40B4-BE49-F238E27FC236}">
                <a16:creationId xmlns:a16="http://schemas.microsoft.com/office/drawing/2014/main" id="{4C48EA7D-6DFA-4BAB-B557-0D500356BE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9" y="482171"/>
            <a:ext cx="4074533" cy="5149101"/>
            <a:chOff x="632239" y="482171"/>
            <a:chExt cx="4074533" cy="5149101"/>
          </a:xfrm>
        </p:grpSpPr>
        <p:sp>
          <p:nvSpPr>
            <p:cNvPr id="17" name="Rectangle 16">
              <a:extLst>
                <a:ext uri="{FF2B5EF4-FFF2-40B4-BE49-F238E27FC236}">
                  <a16:creationId xmlns:a16="http://schemas.microsoft.com/office/drawing/2014/main" id="{0A792C74-3AEF-46D7-BB84-FE0A1C9FDD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9"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3F01C4D-F010-44B1-B80D-DE6D0036F4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8"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66DEDBC9-7E02-4AC1-84C0-28900C560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7042" y="977965"/>
            <a:ext cx="3124515"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5D8167BA-4647-4588-9EF8-AFA0496DC8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90359"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51BE5170-B4FC-472E-9BD5-E35BDDD62C86}"/>
              </a:ext>
            </a:extLst>
          </p:cNvPr>
          <p:cNvSpPr>
            <a:spLocks noGrp="1"/>
          </p:cNvSpPr>
          <p:nvPr>
            <p:ph type="title"/>
          </p:nvPr>
        </p:nvSpPr>
        <p:spPr>
          <a:xfrm>
            <a:off x="5188043" y="804520"/>
            <a:ext cx="5550355" cy="1049235"/>
          </a:xfrm>
        </p:spPr>
        <p:txBody>
          <a:bodyPr>
            <a:normAutofit/>
          </a:bodyPr>
          <a:lstStyle/>
          <a:p>
            <a:r>
              <a:rPr lang="en-US"/>
              <a:t>Community leadership</a:t>
            </a:r>
          </a:p>
        </p:txBody>
      </p:sp>
      <p:pic>
        <p:nvPicPr>
          <p:cNvPr id="7" name="Picture 7" descr="Text&#10;&#10;Description automatically generated">
            <a:extLst>
              <a:ext uri="{FF2B5EF4-FFF2-40B4-BE49-F238E27FC236}">
                <a16:creationId xmlns:a16="http://schemas.microsoft.com/office/drawing/2014/main" id="{55E409F0-7D05-42D9-86F4-1CB66DD832E6}"/>
              </a:ext>
            </a:extLst>
          </p:cNvPr>
          <p:cNvPicPr>
            <a:picLocks noChangeAspect="1"/>
          </p:cNvPicPr>
          <p:nvPr/>
        </p:nvPicPr>
        <p:blipFill>
          <a:blip r:embed="rId3"/>
          <a:stretch>
            <a:fillRect/>
          </a:stretch>
        </p:blipFill>
        <p:spPr>
          <a:xfrm>
            <a:off x="1285438" y="1358058"/>
            <a:ext cx="2799103" cy="3382745"/>
          </a:xfrm>
          <a:prstGeom prst="rect">
            <a:avLst/>
          </a:prstGeom>
        </p:spPr>
      </p:pic>
      <p:sp>
        <p:nvSpPr>
          <p:cNvPr id="6" name="Content Placeholder 5">
            <a:extLst>
              <a:ext uri="{FF2B5EF4-FFF2-40B4-BE49-F238E27FC236}">
                <a16:creationId xmlns:a16="http://schemas.microsoft.com/office/drawing/2014/main" id="{DE49BC0E-1940-4CB0-A4DB-514ADE51064B}"/>
              </a:ext>
            </a:extLst>
          </p:cNvPr>
          <p:cNvSpPr>
            <a:spLocks noGrp="1"/>
          </p:cNvSpPr>
          <p:nvPr>
            <p:ph idx="1"/>
          </p:nvPr>
        </p:nvSpPr>
        <p:spPr>
          <a:xfrm>
            <a:off x="5188043" y="2015732"/>
            <a:ext cx="5550355" cy="3950675"/>
          </a:xfrm>
        </p:spPr>
        <p:txBody>
          <a:bodyPr>
            <a:normAutofit fontScale="85000" lnSpcReduction="10000"/>
          </a:bodyPr>
          <a:lstStyle/>
          <a:p>
            <a:r>
              <a:rPr lang="en-US" dirty="0">
                <a:ea typeface="+mn-lt"/>
                <a:cs typeface="+mn-lt"/>
              </a:rPr>
              <a:t>In 1908, he co-founded the Cleveland Association of Colored Men, which later merged with the </a:t>
            </a:r>
            <a:r>
              <a:rPr lang="en-US" u="sng" dirty="0">
                <a:ea typeface="+mn-lt"/>
                <a:cs typeface="+mn-lt"/>
              </a:rPr>
              <a:t>National Association for the Advancement of Colored People.</a:t>
            </a:r>
          </a:p>
          <a:p>
            <a:endParaRPr lang="en-US" u="sng" dirty="0"/>
          </a:p>
          <a:p>
            <a:r>
              <a:rPr lang="en-US" dirty="0">
                <a:ea typeface="+mn-lt"/>
                <a:cs typeface="+mn-lt"/>
              </a:rPr>
              <a:t>in 1920, founded the </a:t>
            </a:r>
            <a:r>
              <a:rPr lang="en-US" i="1" dirty="0">
                <a:ea typeface="+mn-lt"/>
                <a:cs typeface="+mn-lt"/>
              </a:rPr>
              <a:t>Cleveland Call</a:t>
            </a:r>
            <a:r>
              <a:rPr lang="en-US" dirty="0">
                <a:ea typeface="+mn-lt"/>
                <a:cs typeface="+mn-lt"/>
              </a:rPr>
              <a:t>, a weekly newspaper and, in 1938, subsequently participated in its merger that created the </a:t>
            </a:r>
            <a:r>
              <a:rPr lang="en-US" i="1" dirty="0">
                <a:ea typeface="+mn-lt"/>
                <a:cs typeface="+mn-lt"/>
              </a:rPr>
              <a:t>Cleveland Call and Post </a:t>
            </a:r>
            <a:r>
              <a:rPr lang="en-US" dirty="0">
                <a:ea typeface="+mn-lt"/>
                <a:cs typeface="+mn-lt"/>
              </a:rPr>
              <a:t>newspaper.</a:t>
            </a:r>
          </a:p>
          <a:p>
            <a:endParaRPr lang="en-US" dirty="0">
              <a:ea typeface="+mn-lt"/>
              <a:cs typeface="+mn-lt"/>
            </a:endParaRPr>
          </a:p>
          <a:p>
            <a:r>
              <a:rPr lang="en-US" dirty="0">
                <a:ea typeface="+mn-lt"/>
                <a:cs typeface="+mn-lt"/>
              </a:rPr>
              <a:t>Morgan purchased a farm near </a:t>
            </a:r>
            <a:r>
              <a:rPr lang="en-US" dirty="0" err="1">
                <a:ea typeface="+mn-lt"/>
                <a:cs typeface="+mn-lt"/>
              </a:rPr>
              <a:t>Wakeman</a:t>
            </a:r>
            <a:r>
              <a:rPr lang="en-US" dirty="0">
                <a:ea typeface="+mn-lt"/>
                <a:cs typeface="+mn-lt"/>
              </a:rPr>
              <a:t>, Ohio, and upon that land built the </a:t>
            </a:r>
            <a:r>
              <a:rPr lang="en-US" dirty="0" err="1">
                <a:ea typeface="+mn-lt"/>
                <a:cs typeface="+mn-lt"/>
              </a:rPr>
              <a:t>Wakeman</a:t>
            </a:r>
            <a:r>
              <a:rPr lang="en-US" dirty="0">
                <a:ea typeface="+mn-lt"/>
                <a:cs typeface="+mn-lt"/>
              </a:rPr>
              <a:t> Country Club, open to Blacks, unlike most country clubs then.</a:t>
            </a:r>
          </a:p>
        </p:txBody>
      </p:sp>
      <p:pic>
        <p:nvPicPr>
          <p:cNvPr id="24" name="Picture 23">
            <a:extLst>
              <a:ext uri="{FF2B5EF4-FFF2-40B4-BE49-F238E27FC236}">
                <a16:creationId xmlns:a16="http://schemas.microsoft.com/office/drawing/2014/main" id="{BAC44D98-B853-4420-8ED4-E3792706D4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6" name="Straight Connector 25">
            <a:extLst>
              <a:ext uri="{FF2B5EF4-FFF2-40B4-BE49-F238E27FC236}">
                <a16:creationId xmlns:a16="http://schemas.microsoft.com/office/drawing/2014/main" id="{46625410-A0A9-42B8-96F9-540C7C42CB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513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7F0FC757-0FB0-43DC-8A8C-A60D55175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078FCAE-E8BE-4215-8F37-55B5EE72F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327E523F-C71F-468B-865E-3AD4F2F3D61A}"/>
              </a:ext>
            </a:extLst>
          </p:cNvPr>
          <p:cNvSpPr>
            <a:spLocks noGrp="1"/>
          </p:cNvSpPr>
          <p:nvPr>
            <p:ph type="title"/>
          </p:nvPr>
        </p:nvSpPr>
        <p:spPr>
          <a:xfrm>
            <a:off x="1452616" y="962902"/>
            <a:ext cx="3525640" cy="2380828"/>
          </a:xfrm>
        </p:spPr>
        <p:txBody>
          <a:bodyPr vert="horz" lIns="91440" tIns="45720" rIns="91440" bIns="0" rtlCol="0" anchor="b">
            <a:normAutofit/>
          </a:bodyPr>
          <a:lstStyle/>
          <a:p>
            <a:r>
              <a:rPr lang="en-US" sz="3400"/>
              <a:t>Black history: remembering garrett morgan</a:t>
            </a:r>
          </a:p>
        </p:txBody>
      </p:sp>
      <p:cxnSp>
        <p:nvCxnSpPr>
          <p:cNvPr id="21" name="Straight Connector 20">
            <a:extLst>
              <a:ext uri="{FF2B5EF4-FFF2-40B4-BE49-F238E27FC236}">
                <a16:creationId xmlns:a16="http://schemas.microsoft.com/office/drawing/2014/main" id="{3AAF1CF6-A2E3-40FC-975A-E8E573D232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352149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3" name="Group 22">
            <a:extLst>
              <a:ext uri="{FF2B5EF4-FFF2-40B4-BE49-F238E27FC236}">
                <a16:creationId xmlns:a16="http://schemas.microsoft.com/office/drawing/2014/main" id="{4907A2B9-67D8-42FB-A373-67076DE4D3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60131" y="482171"/>
            <a:chExt cx="6091791" cy="5149101"/>
          </a:xfrm>
        </p:grpSpPr>
        <p:sp>
          <p:nvSpPr>
            <p:cNvPr id="24" name="Rectangle 23">
              <a:extLst>
                <a:ext uri="{FF2B5EF4-FFF2-40B4-BE49-F238E27FC236}">
                  <a16:creationId xmlns:a16="http://schemas.microsoft.com/office/drawing/2014/main" id="{341EDF98-4415-4462-AEA7-82AEA1205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744230B-ABEB-48BC-A302-410B6FBD4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A88BBAE4-1AA8-4249-AB11-FEFFDB51A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2379" y="977965"/>
            <a:ext cx="5128689"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hlinkClick r:id="" action="ppaction://media"/>
            <a:extLst>
              <a:ext uri="{FF2B5EF4-FFF2-40B4-BE49-F238E27FC236}">
                <a16:creationId xmlns:a16="http://schemas.microsoft.com/office/drawing/2014/main" id="{0DC1E094-F9A2-4071-BDC7-098ED20F879E}"/>
              </a:ext>
            </a:extLst>
          </p:cNvPr>
          <p:cNvPicPr>
            <a:picLocks noGrp="1" noRot="1" noChangeAspect="1"/>
          </p:cNvPicPr>
          <p:nvPr>
            <p:ph idx="1"/>
            <a:videoFile r:link="rId1"/>
          </p:nvPr>
        </p:nvPicPr>
        <p:blipFill>
          <a:blip r:embed="rId5"/>
          <a:stretch>
            <a:fillRect/>
          </a:stretch>
        </p:blipFill>
        <p:spPr>
          <a:xfrm>
            <a:off x="6093926" y="1241349"/>
            <a:ext cx="4821551" cy="3616163"/>
          </a:xfrm>
          <a:prstGeom prst="rect">
            <a:avLst/>
          </a:prstGeom>
        </p:spPr>
      </p:pic>
      <p:pic>
        <p:nvPicPr>
          <p:cNvPr id="29" name="Picture 28">
            <a:extLst>
              <a:ext uri="{FF2B5EF4-FFF2-40B4-BE49-F238E27FC236}">
                <a16:creationId xmlns:a16="http://schemas.microsoft.com/office/drawing/2014/main" id="{FF48ABDD-EC14-4852-8085-531535B95F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AF4E9326-7C69-4A33-9A45-62F659E4AE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700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D5605E1A-521B-40FC-8D95-62AA52FF72AC}"/>
              </a:ext>
            </a:extLst>
          </p:cNvPr>
          <p:cNvSpPr>
            <a:spLocks noGrp="1"/>
          </p:cNvSpPr>
          <p:nvPr>
            <p:ph type="title"/>
          </p:nvPr>
        </p:nvSpPr>
        <p:spPr>
          <a:xfrm>
            <a:off x="860612" y="1138228"/>
            <a:ext cx="3793685" cy="3858767"/>
          </a:xfrm>
        </p:spPr>
        <p:txBody>
          <a:bodyPr anchor="ctr">
            <a:normAutofit/>
          </a:bodyPr>
          <a:lstStyle/>
          <a:p>
            <a:r>
              <a:rPr lang="en-US" sz="3600"/>
              <a:t>Time to share</a:t>
            </a:r>
          </a:p>
        </p:txBody>
      </p:sp>
      <p:grpSp>
        <p:nvGrpSpPr>
          <p:cNvPr id="12" name="Group 11">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00021" y="638300"/>
            <a:ext cx="6409605" cy="4858625"/>
            <a:chOff x="7807230" y="2012810"/>
            <a:chExt cx="3251252" cy="3459865"/>
          </a:xfrm>
        </p:grpSpPr>
        <p:sp>
          <p:nvSpPr>
            <p:cNvPr id="13" name="Rectangle 12">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9891" y="973636"/>
            <a:ext cx="5769864"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196B747-5123-4B52-B316-FCF9BB0C2F39}"/>
              </a:ext>
            </a:extLst>
          </p:cNvPr>
          <p:cNvSpPr>
            <a:spLocks noGrp="1"/>
          </p:cNvSpPr>
          <p:nvPr>
            <p:ph idx="1"/>
          </p:nvPr>
        </p:nvSpPr>
        <p:spPr>
          <a:xfrm>
            <a:off x="5584483" y="1138228"/>
            <a:ext cx="5440680" cy="3858768"/>
          </a:xfrm>
        </p:spPr>
        <p:txBody>
          <a:bodyPr anchor="ctr">
            <a:normAutofit/>
          </a:bodyPr>
          <a:lstStyle/>
          <a:p>
            <a:r>
              <a:rPr lang="en-US" sz="2800">
                <a:solidFill>
                  <a:srgbClr val="000000"/>
                </a:solidFill>
              </a:rPr>
              <a:t>If you could invent something that would improve society, what would it be? </a:t>
            </a:r>
          </a:p>
        </p:txBody>
      </p:sp>
      <p:pic>
        <p:nvPicPr>
          <p:cNvPr id="18" name="Picture 17">
            <a:extLst>
              <a:ext uri="{FF2B5EF4-FFF2-40B4-BE49-F238E27FC236}">
                <a16:creationId xmlns:a16="http://schemas.microsoft.com/office/drawing/2014/main" id="{025CEF6D-5E98-4B5C-A10F-7459C1EEF1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 name="Straight Connector 19">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954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9" name="Picture 38">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1" name="Straight Connector 40">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5" name="Rectangle 44">
            <a:extLst>
              <a:ext uri="{FF2B5EF4-FFF2-40B4-BE49-F238E27FC236}">
                <a16:creationId xmlns:a16="http://schemas.microsoft.com/office/drawing/2014/main" id="{60D1173B-FBCA-4F2A-AB78-7DB51EC95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B08DCF8-02FA-4015-A96A-7F8A89EBC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FB2F0F08-177E-4A1F-99FE-24DA33BFF8EB}"/>
              </a:ext>
            </a:extLst>
          </p:cNvPr>
          <p:cNvSpPr>
            <a:spLocks noGrp="1"/>
          </p:cNvSpPr>
          <p:nvPr>
            <p:ph type="title"/>
          </p:nvPr>
        </p:nvSpPr>
        <p:spPr>
          <a:xfrm>
            <a:off x="5770072" y="964769"/>
            <a:ext cx="4966432" cy="2376915"/>
          </a:xfrm>
        </p:spPr>
        <p:txBody>
          <a:bodyPr vert="horz" lIns="91440" tIns="45720" rIns="91440" bIns="0" rtlCol="0" anchor="b">
            <a:normAutofit/>
          </a:bodyPr>
          <a:lstStyle/>
          <a:p>
            <a:r>
              <a:rPr lang="en-US" sz="4200"/>
              <a:t>Human relations, diversity &amp; equity</a:t>
            </a:r>
          </a:p>
        </p:txBody>
      </p:sp>
      <p:grpSp>
        <p:nvGrpSpPr>
          <p:cNvPr id="49" name="Group 48">
            <a:extLst>
              <a:ext uri="{FF2B5EF4-FFF2-40B4-BE49-F238E27FC236}">
                <a16:creationId xmlns:a16="http://schemas.microsoft.com/office/drawing/2014/main" id="{72EFD7EB-F887-4187-BD35-2F6584E9E0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8" y="482171"/>
            <a:ext cx="4641751" cy="5149101"/>
            <a:chOff x="7463259" y="583365"/>
            <a:chExt cx="4641750" cy="5181928"/>
          </a:xfrm>
        </p:grpSpPr>
        <p:sp>
          <p:nvSpPr>
            <p:cNvPr id="50" name="Rectangle 49">
              <a:extLst>
                <a:ext uri="{FF2B5EF4-FFF2-40B4-BE49-F238E27FC236}">
                  <a16:creationId xmlns:a16="http://schemas.microsoft.com/office/drawing/2014/main" id="{D802ABCE-86EF-458C-B776-FBEE5B3ED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64175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F257E23-BAFF-4E5A-9DCD-5EB001A23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4001651"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B5A03D23-5DD6-FA8B-F6C6-5C78C4E3C415}"/>
              </a:ext>
            </a:extLst>
          </p:cNvPr>
          <p:cNvPicPr>
            <a:picLocks noChangeAspect="1"/>
          </p:cNvPicPr>
          <p:nvPr/>
        </p:nvPicPr>
        <p:blipFill rotWithShape="1">
          <a:blip r:embed="rId3"/>
          <a:srcRect l="2586" r="1318" b="-4"/>
          <a:stretch/>
        </p:blipFill>
        <p:spPr>
          <a:xfrm>
            <a:off x="1271223" y="1116345"/>
            <a:ext cx="3362141" cy="3866172"/>
          </a:xfrm>
          <a:prstGeom prst="rect">
            <a:avLst/>
          </a:prstGeom>
        </p:spPr>
      </p:pic>
      <p:cxnSp>
        <p:nvCxnSpPr>
          <p:cNvPr id="53" name="Straight Connector 52">
            <a:extLst>
              <a:ext uri="{FF2B5EF4-FFF2-40B4-BE49-F238E27FC236}">
                <a16:creationId xmlns:a16="http://schemas.microsoft.com/office/drawing/2014/main" id="{480890EC-EC50-46D3-879E-63EDF4D06C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70073" y="3526496"/>
            <a:ext cx="4959505"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5" name="Picture 54">
            <a:extLst>
              <a:ext uri="{FF2B5EF4-FFF2-40B4-BE49-F238E27FC236}">
                <a16:creationId xmlns:a16="http://schemas.microsoft.com/office/drawing/2014/main" id="{971F6991-E635-48F8-9309-D5A5C1ECBF2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7" name="Straight Connector 56">
            <a:extLst>
              <a:ext uri="{FF2B5EF4-FFF2-40B4-BE49-F238E27FC236}">
                <a16:creationId xmlns:a16="http://schemas.microsoft.com/office/drawing/2014/main" id="{3ACF2F98-1DF0-4594-9502-F2B79E795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900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33" name="Picture 1032">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035" name="Straight Connector 1034">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037" name="Straight Connector 1036">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039" name="Rectangle 1038">
            <a:extLst>
              <a:ext uri="{FF2B5EF4-FFF2-40B4-BE49-F238E27FC236}">
                <a16:creationId xmlns:a16="http://schemas.microsoft.com/office/drawing/2014/main" id="{8BC298DB-2D5C-40A1-9A78-6B4A12198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40">
            <a:extLst>
              <a:ext uri="{FF2B5EF4-FFF2-40B4-BE49-F238E27FC236}">
                <a16:creationId xmlns:a16="http://schemas.microsoft.com/office/drawing/2014/main" id="{35C2355B-7CE9-4192-9142-A41CA0A0C0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EAF41BD4-B1EC-4C54-BF74-78F7AB1ACFFC}"/>
              </a:ext>
            </a:extLst>
          </p:cNvPr>
          <p:cNvSpPr>
            <a:spLocks noGrp="1"/>
          </p:cNvSpPr>
          <p:nvPr>
            <p:ph type="title"/>
          </p:nvPr>
        </p:nvSpPr>
        <p:spPr>
          <a:xfrm>
            <a:off x="6585200" y="967167"/>
            <a:ext cx="4151306" cy="2374516"/>
          </a:xfrm>
        </p:spPr>
        <p:txBody>
          <a:bodyPr vert="horz" lIns="91440" tIns="45720" rIns="91440" bIns="0" rtlCol="0" anchor="b">
            <a:normAutofit/>
          </a:bodyPr>
          <a:lstStyle/>
          <a:p>
            <a:r>
              <a:rPr lang="en-US" sz="4800"/>
              <a:t>Teacher Feedback</a:t>
            </a:r>
          </a:p>
        </p:txBody>
      </p:sp>
      <p:pic>
        <p:nvPicPr>
          <p:cNvPr id="1026" name="Picture 2" descr="QRCode for HRDE Advisory Lesson Feedback Survey">
            <a:extLst>
              <a:ext uri="{FF2B5EF4-FFF2-40B4-BE49-F238E27FC236}">
                <a16:creationId xmlns:a16="http://schemas.microsoft.com/office/drawing/2014/main" id="{A664E1E1-6F27-0294-67F5-088012304BF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79869" y="805583"/>
            <a:ext cx="4660762" cy="4660762"/>
          </a:xfrm>
          <a:prstGeom prst="rect">
            <a:avLst/>
          </a:prstGeom>
          <a:noFill/>
          <a:extLst>
            <a:ext uri="{909E8E84-426E-40DD-AFC4-6F175D3DCCD1}">
              <a14:hiddenFill xmlns:a14="http://schemas.microsoft.com/office/drawing/2010/main">
                <a:solidFill>
                  <a:srgbClr val="FFFFFF"/>
                </a:solidFill>
              </a14:hiddenFill>
            </a:ext>
          </a:extLst>
        </p:spPr>
      </p:pic>
      <p:cxnSp>
        <p:nvCxnSpPr>
          <p:cNvPr id="1043" name="Straight Connector 1042">
            <a:extLst>
              <a:ext uri="{FF2B5EF4-FFF2-40B4-BE49-F238E27FC236}">
                <a16:creationId xmlns:a16="http://schemas.microsoft.com/office/drawing/2014/main" id="{06D05ED8-39E4-42F8-92CB-704C2BD0D2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79647" y="3526496"/>
            <a:ext cx="4149931"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045" name="Picture 1044">
            <a:extLst>
              <a:ext uri="{FF2B5EF4-FFF2-40B4-BE49-F238E27FC236}">
                <a16:creationId xmlns:a16="http://schemas.microsoft.com/office/drawing/2014/main" id="{45CE2E7C-6AA3-4710-825D-4CDDF788C7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047" name="Straight Connector 1046">
            <a:extLst>
              <a:ext uri="{FF2B5EF4-FFF2-40B4-BE49-F238E27FC236}">
                <a16:creationId xmlns:a16="http://schemas.microsoft.com/office/drawing/2014/main" id="{3256C6C3-0EDC-4651-AB37-9F26CFAA6C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313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A31C87-2669-495D-9C12-D4CB197D11F4}"/>
              </a:ext>
            </a:extLst>
          </p:cNvPr>
          <p:cNvSpPr>
            <a:spLocks noGrp="1"/>
          </p:cNvSpPr>
          <p:nvPr>
            <p:ph type="title"/>
          </p:nvPr>
        </p:nvSpPr>
        <p:spPr>
          <a:xfrm>
            <a:off x="1451579" y="804519"/>
            <a:ext cx="9603275" cy="1049235"/>
          </a:xfrm>
        </p:spPr>
        <p:txBody>
          <a:bodyPr>
            <a:normAutofit/>
          </a:bodyPr>
          <a:lstStyle/>
          <a:p>
            <a:r>
              <a:rPr lang="en-US" dirty="0"/>
              <a:t>Would you rather...</a:t>
            </a:r>
          </a:p>
        </p:txBody>
      </p:sp>
      <p:cxnSp>
        <p:nvCxnSpPr>
          <p:cNvPr id="11" name="Straight Connector 10">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DE4FBA71-5338-4B2F-B50B-0F4EFE6DF628}"/>
              </a:ext>
            </a:extLst>
          </p:cNvPr>
          <p:cNvGraphicFramePr>
            <a:graphicFrameLocks noGrp="1"/>
          </p:cNvGraphicFramePr>
          <p:nvPr>
            <p:ph idx="1"/>
            <p:extLst>
              <p:ext uri="{D42A27DB-BD31-4B8C-83A1-F6EECF244321}">
                <p14:modId xmlns:p14="http://schemas.microsoft.com/office/powerpoint/2010/main" val="1662000688"/>
              </p:ext>
            </p:extLst>
          </p:nvPr>
        </p:nvGraphicFramePr>
        <p:xfrm>
          <a:off x="1450975" y="2331497"/>
          <a:ext cx="9604375" cy="3723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5440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2E258-FD2D-4CE6-BCCA-4DA2A9FB55A3}"/>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A8C2F280-BB5B-42DA-86A1-EE769453E007}"/>
              </a:ext>
            </a:extLst>
          </p:cNvPr>
          <p:cNvSpPr>
            <a:spLocks noGrp="1"/>
          </p:cNvSpPr>
          <p:nvPr>
            <p:ph idx="1"/>
          </p:nvPr>
        </p:nvSpPr>
        <p:spPr/>
        <p:txBody>
          <a:bodyPr/>
          <a:lstStyle/>
          <a:p>
            <a:r>
              <a:rPr lang="en-US" dirty="0"/>
              <a:t>Learn about the inventions of Garrett Morgan</a:t>
            </a:r>
          </a:p>
          <a:p>
            <a:endParaRPr lang="en-US" dirty="0"/>
          </a:p>
          <a:p>
            <a:r>
              <a:rPr lang="en-US" dirty="0"/>
              <a:t>Discuss the backlash he received for being Black and the relevance to today's society</a:t>
            </a:r>
          </a:p>
          <a:p>
            <a:endParaRPr lang="en-US" dirty="0"/>
          </a:p>
          <a:p>
            <a:r>
              <a:rPr lang="en-US" dirty="0"/>
              <a:t>Identify the importance of Garrett Morgan</a:t>
            </a:r>
          </a:p>
        </p:txBody>
      </p:sp>
    </p:spTree>
    <p:extLst>
      <p:ext uri="{BB962C8B-B14F-4D97-AF65-F5344CB8AC3E}">
        <p14:creationId xmlns:p14="http://schemas.microsoft.com/office/powerpoint/2010/main" val="1741947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7C70BFDB-979D-4D01-8764-154458F98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5FCB5B7-E85D-4C9D-AE9B-2B04C20D7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32" name="Group 31">
            <a:extLst>
              <a:ext uri="{FF2B5EF4-FFF2-40B4-BE49-F238E27FC236}">
                <a16:creationId xmlns:a16="http://schemas.microsoft.com/office/drawing/2014/main" id="{4C48EA7D-6DFA-4BAB-B557-0D500356BE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9" y="482171"/>
            <a:ext cx="4074533" cy="5149101"/>
            <a:chOff x="632239" y="482171"/>
            <a:chExt cx="4074533" cy="5149101"/>
          </a:xfrm>
        </p:grpSpPr>
        <p:sp>
          <p:nvSpPr>
            <p:cNvPr id="33" name="Rectangle 32">
              <a:extLst>
                <a:ext uri="{FF2B5EF4-FFF2-40B4-BE49-F238E27FC236}">
                  <a16:creationId xmlns:a16="http://schemas.microsoft.com/office/drawing/2014/main" id="{0A792C74-3AEF-46D7-BB84-FE0A1C9FDD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9"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3F01C4D-F010-44B1-B80D-DE6D0036F4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8"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66DEDBC9-7E02-4AC1-84C0-28900C560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7042" y="977965"/>
            <a:ext cx="3124515"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5D8167BA-4647-4588-9EF8-AFA0496DC8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90359"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319E08AC-E535-41E3-A7FF-718C6A8CFCE0}"/>
              </a:ext>
            </a:extLst>
          </p:cNvPr>
          <p:cNvSpPr>
            <a:spLocks noGrp="1"/>
          </p:cNvSpPr>
          <p:nvPr>
            <p:ph type="title"/>
          </p:nvPr>
        </p:nvSpPr>
        <p:spPr>
          <a:xfrm>
            <a:off x="5188043" y="804520"/>
            <a:ext cx="5550355" cy="1049235"/>
          </a:xfrm>
        </p:spPr>
        <p:txBody>
          <a:bodyPr>
            <a:normAutofit/>
          </a:bodyPr>
          <a:lstStyle/>
          <a:p>
            <a:r>
              <a:rPr lang="en-US" dirty="0"/>
              <a:t>The early years</a:t>
            </a:r>
          </a:p>
        </p:txBody>
      </p:sp>
      <p:pic>
        <p:nvPicPr>
          <p:cNvPr id="4" name="Picture 4">
            <a:extLst>
              <a:ext uri="{FF2B5EF4-FFF2-40B4-BE49-F238E27FC236}">
                <a16:creationId xmlns:a16="http://schemas.microsoft.com/office/drawing/2014/main" id="{A9766683-ABF5-48D8-B1AC-DB3E868F0E50}"/>
              </a:ext>
            </a:extLst>
          </p:cNvPr>
          <p:cNvPicPr>
            <a:picLocks noChangeAspect="1"/>
          </p:cNvPicPr>
          <p:nvPr/>
        </p:nvPicPr>
        <p:blipFill>
          <a:blip r:embed="rId3"/>
          <a:stretch>
            <a:fillRect/>
          </a:stretch>
        </p:blipFill>
        <p:spPr>
          <a:xfrm>
            <a:off x="1285438" y="1308695"/>
            <a:ext cx="2799103" cy="3481471"/>
          </a:xfrm>
          <a:prstGeom prst="rect">
            <a:avLst/>
          </a:prstGeom>
        </p:spPr>
      </p:pic>
      <p:sp>
        <p:nvSpPr>
          <p:cNvPr id="3" name="Content Placeholder 2">
            <a:extLst>
              <a:ext uri="{FF2B5EF4-FFF2-40B4-BE49-F238E27FC236}">
                <a16:creationId xmlns:a16="http://schemas.microsoft.com/office/drawing/2014/main" id="{4A2BB279-87AD-4345-8D86-92B03CFE2525}"/>
              </a:ext>
            </a:extLst>
          </p:cNvPr>
          <p:cNvSpPr>
            <a:spLocks noGrp="1"/>
          </p:cNvSpPr>
          <p:nvPr>
            <p:ph idx="1"/>
          </p:nvPr>
        </p:nvSpPr>
        <p:spPr>
          <a:xfrm>
            <a:off x="5188043" y="2015732"/>
            <a:ext cx="5669417" cy="3986394"/>
          </a:xfrm>
        </p:spPr>
        <p:txBody>
          <a:bodyPr>
            <a:normAutofit fontScale="92500" lnSpcReduction="20000"/>
          </a:bodyPr>
          <a:lstStyle/>
          <a:p>
            <a:pPr>
              <a:lnSpc>
                <a:spcPct val="110000"/>
              </a:lnSpc>
            </a:pPr>
            <a:r>
              <a:rPr lang="en-US" dirty="0"/>
              <a:t>In 1877, Garrett Morgan was born to formerly enslaved people in Claysville, Kentucky, an almost exclusively African-American community. </a:t>
            </a:r>
          </a:p>
          <a:p>
            <a:pPr>
              <a:lnSpc>
                <a:spcPct val="110000"/>
              </a:lnSpc>
            </a:pPr>
            <a:endParaRPr lang="en-US" dirty="0"/>
          </a:p>
          <a:p>
            <a:pPr>
              <a:lnSpc>
                <a:spcPct val="110000"/>
              </a:lnSpc>
            </a:pPr>
            <a:r>
              <a:rPr lang="en-US" dirty="0"/>
              <a:t>He attended school up to 6th grade, then moved to Cincinnati, Ohio at 14 to find work. </a:t>
            </a:r>
          </a:p>
          <a:p>
            <a:pPr marL="0" indent="0">
              <a:lnSpc>
                <a:spcPct val="110000"/>
              </a:lnSpc>
              <a:buNone/>
            </a:pPr>
            <a:endParaRPr lang="en-US" dirty="0"/>
          </a:p>
          <a:p>
            <a:pPr>
              <a:lnSpc>
                <a:spcPct val="110000"/>
              </a:lnSpc>
            </a:pPr>
            <a:r>
              <a:rPr lang="en-US" dirty="0"/>
              <a:t>Morgan spent most of his teenage years working as a handyman for a landowner. </a:t>
            </a:r>
          </a:p>
          <a:p>
            <a:pPr marL="0" indent="0">
              <a:lnSpc>
                <a:spcPct val="110000"/>
              </a:lnSpc>
              <a:buNone/>
            </a:pPr>
            <a:endParaRPr lang="en-US" dirty="0"/>
          </a:p>
          <a:p>
            <a:pPr>
              <a:lnSpc>
                <a:spcPct val="110000"/>
              </a:lnSpc>
            </a:pPr>
            <a:r>
              <a:rPr lang="en-US" dirty="0"/>
              <a:t>He was able to earn enough money to hire a tutor to continue his studies.</a:t>
            </a:r>
          </a:p>
        </p:txBody>
      </p:sp>
      <p:pic>
        <p:nvPicPr>
          <p:cNvPr id="40" name="Picture 39">
            <a:extLst>
              <a:ext uri="{FF2B5EF4-FFF2-40B4-BE49-F238E27FC236}">
                <a16:creationId xmlns:a16="http://schemas.microsoft.com/office/drawing/2014/main" id="{BAC44D98-B853-4420-8ED4-E3792706D4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2" name="Straight Connector 41">
            <a:extLst>
              <a:ext uri="{FF2B5EF4-FFF2-40B4-BE49-F238E27FC236}">
                <a16:creationId xmlns:a16="http://schemas.microsoft.com/office/drawing/2014/main" id="{46625410-A0A9-42B8-96F9-540C7C42CB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5589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20" name="Rectangle 22">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454B36F2-B944-43E3-AFF7-ECCB245A781D}"/>
              </a:ext>
            </a:extLst>
          </p:cNvPr>
          <p:cNvSpPr>
            <a:spLocks noGrp="1"/>
          </p:cNvSpPr>
          <p:nvPr>
            <p:ph type="title"/>
          </p:nvPr>
        </p:nvSpPr>
        <p:spPr>
          <a:xfrm>
            <a:off x="860612" y="1138228"/>
            <a:ext cx="3793685" cy="3858767"/>
          </a:xfrm>
        </p:spPr>
        <p:txBody>
          <a:bodyPr anchor="ctr">
            <a:normAutofit/>
          </a:bodyPr>
          <a:lstStyle/>
          <a:p>
            <a:r>
              <a:rPr lang="en-US" sz="3600" dirty="0"/>
              <a:t>the start </a:t>
            </a:r>
          </a:p>
        </p:txBody>
      </p:sp>
      <p:grpSp>
        <p:nvGrpSpPr>
          <p:cNvPr id="27" name="Group 26">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00021" y="638300"/>
            <a:ext cx="6409605" cy="4858625"/>
            <a:chOff x="7807230" y="2012810"/>
            <a:chExt cx="3251252" cy="3459865"/>
          </a:xfrm>
        </p:grpSpPr>
        <p:sp>
          <p:nvSpPr>
            <p:cNvPr id="28" name="Rectangle 27">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9891" y="973636"/>
            <a:ext cx="5769864"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38ACE35-3748-467D-8E73-5F0A37408F73}"/>
              </a:ext>
            </a:extLst>
          </p:cNvPr>
          <p:cNvSpPr>
            <a:spLocks noGrp="1"/>
          </p:cNvSpPr>
          <p:nvPr>
            <p:ph idx="1"/>
          </p:nvPr>
        </p:nvSpPr>
        <p:spPr>
          <a:xfrm>
            <a:off x="5584483" y="1138228"/>
            <a:ext cx="5440680" cy="3858768"/>
          </a:xfrm>
        </p:spPr>
        <p:txBody>
          <a:bodyPr vert="horz" lIns="91440" tIns="45720" rIns="91440" bIns="45720" rtlCol="0" anchor="ctr">
            <a:normAutofit lnSpcReduction="10000"/>
          </a:bodyPr>
          <a:lstStyle/>
          <a:p>
            <a:pPr>
              <a:lnSpc>
                <a:spcPct val="110000"/>
              </a:lnSpc>
            </a:pPr>
            <a:r>
              <a:rPr lang="en-US" sz="1700" dirty="0">
                <a:solidFill>
                  <a:srgbClr val="000000"/>
                </a:solidFill>
              </a:rPr>
              <a:t>In 1895, Garrett moved to Cleveland, where he started fixing sewing machines for a clothing manufacturer </a:t>
            </a:r>
            <a:r>
              <a:rPr lang="en-US" sz="1700" dirty="0">
                <a:solidFill>
                  <a:srgbClr val="000000"/>
                </a:solidFill>
                <a:ea typeface="+mn-lt"/>
                <a:cs typeface="+mn-lt"/>
              </a:rPr>
              <a:t>and he earned a strong reputation</a:t>
            </a:r>
            <a:r>
              <a:rPr lang="en-US" sz="1700" dirty="0">
                <a:solidFill>
                  <a:srgbClr val="000000"/>
                </a:solidFill>
              </a:rPr>
              <a:t>. </a:t>
            </a:r>
          </a:p>
          <a:p>
            <a:pPr>
              <a:lnSpc>
                <a:spcPct val="110000"/>
              </a:lnSpc>
            </a:pPr>
            <a:endParaRPr lang="en-US" sz="1700" dirty="0">
              <a:solidFill>
                <a:srgbClr val="000000"/>
              </a:solidFill>
            </a:endParaRPr>
          </a:p>
          <a:p>
            <a:pPr>
              <a:lnSpc>
                <a:spcPct val="110000"/>
              </a:lnSpc>
            </a:pPr>
            <a:r>
              <a:rPr lang="en-US" sz="1700" dirty="0">
                <a:solidFill>
                  <a:srgbClr val="000000"/>
                </a:solidFill>
              </a:rPr>
              <a:t>This led to his first invention: a belt fastener for sewing machines.</a:t>
            </a:r>
          </a:p>
          <a:p>
            <a:pPr>
              <a:lnSpc>
                <a:spcPct val="110000"/>
              </a:lnSpc>
            </a:pPr>
            <a:endParaRPr lang="en-US" sz="1700" dirty="0">
              <a:solidFill>
                <a:srgbClr val="000000"/>
              </a:solidFill>
            </a:endParaRPr>
          </a:p>
          <a:p>
            <a:pPr>
              <a:lnSpc>
                <a:spcPct val="110000"/>
              </a:lnSpc>
            </a:pPr>
            <a:r>
              <a:rPr lang="en-US" sz="1700" dirty="0">
                <a:solidFill>
                  <a:srgbClr val="000000"/>
                </a:solidFill>
              </a:rPr>
              <a:t>In 1907, Garrett opened his own sewing machine shop.</a:t>
            </a:r>
          </a:p>
          <a:p>
            <a:pPr marL="0" indent="0">
              <a:lnSpc>
                <a:spcPct val="110000"/>
              </a:lnSpc>
              <a:buNone/>
            </a:pPr>
            <a:endParaRPr lang="en-US" sz="1700" dirty="0">
              <a:solidFill>
                <a:srgbClr val="000000"/>
              </a:solidFill>
            </a:endParaRPr>
          </a:p>
          <a:p>
            <a:pPr>
              <a:lnSpc>
                <a:spcPct val="110000"/>
              </a:lnSpc>
            </a:pPr>
            <a:r>
              <a:rPr lang="en-US" sz="1700" dirty="0">
                <a:solidFill>
                  <a:srgbClr val="000000"/>
                </a:solidFill>
              </a:rPr>
              <a:t>In 1909, he and his wife, Mary Anne opened Morgan's Cut Rate Ladies Clothing Store</a:t>
            </a:r>
          </a:p>
        </p:txBody>
      </p:sp>
      <p:pic>
        <p:nvPicPr>
          <p:cNvPr id="33" name="Picture 32">
            <a:extLst>
              <a:ext uri="{FF2B5EF4-FFF2-40B4-BE49-F238E27FC236}">
                <a16:creationId xmlns:a16="http://schemas.microsoft.com/office/drawing/2014/main" id="{025CEF6D-5E98-4B5C-A10F-7459C1EEF1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5" name="Straight Connector 34">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8268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3549C-19BC-4B29-9EB5-CFA7BF3E3E09}"/>
              </a:ext>
            </a:extLst>
          </p:cNvPr>
          <p:cNvSpPr>
            <a:spLocks noGrp="1"/>
          </p:cNvSpPr>
          <p:nvPr>
            <p:ph type="title"/>
          </p:nvPr>
        </p:nvSpPr>
        <p:spPr>
          <a:xfrm>
            <a:off x="1451579" y="804519"/>
            <a:ext cx="9603275" cy="1049235"/>
          </a:xfrm>
        </p:spPr>
        <p:txBody>
          <a:bodyPr>
            <a:normAutofit/>
          </a:bodyPr>
          <a:lstStyle/>
          <a:p>
            <a:r>
              <a:rPr lang="en-US"/>
              <a:t>the first inventions</a:t>
            </a:r>
          </a:p>
        </p:txBody>
      </p:sp>
      <p:graphicFrame>
        <p:nvGraphicFramePr>
          <p:cNvPr id="8" name="Content Placeholder 2">
            <a:extLst>
              <a:ext uri="{FF2B5EF4-FFF2-40B4-BE49-F238E27FC236}">
                <a16:creationId xmlns:a16="http://schemas.microsoft.com/office/drawing/2014/main" id="{A52E9BD3-4C85-46AA-ADFD-511AC14C8C86}"/>
              </a:ext>
            </a:extLst>
          </p:cNvPr>
          <p:cNvGraphicFramePr/>
          <p:nvPr>
            <p:extLst>
              <p:ext uri="{D42A27DB-BD31-4B8C-83A1-F6EECF244321}">
                <p14:modId xmlns:p14="http://schemas.microsoft.com/office/powerpoint/2010/main" val="1399700467"/>
              </p:ext>
            </p:extLst>
          </p:nvPr>
        </p:nvGraphicFramePr>
        <p:xfrm>
          <a:off x="1450975" y="2340435"/>
          <a:ext cx="9604375" cy="3324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4389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A20C6-03FD-4949-A15C-5CC75816DB67}"/>
              </a:ext>
            </a:extLst>
          </p:cNvPr>
          <p:cNvSpPr>
            <a:spLocks noGrp="1"/>
          </p:cNvSpPr>
          <p:nvPr>
            <p:ph type="title"/>
          </p:nvPr>
        </p:nvSpPr>
        <p:spPr>
          <a:xfrm>
            <a:off x="1451579" y="804519"/>
            <a:ext cx="9603275" cy="1049235"/>
          </a:xfrm>
        </p:spPr>
        <p:txBody>
          <a:bodyPr>
            <a:normAutofit/>
          </a:bodyPr>
          <a:lstStyle/>
          <a:p>
            <a:r>
              <a:rPr lang="en-US"/>
              <a:t>the smoke hood</a:t>
            </a:r>
          </a:p>
        </p:txBody>
      </p:sp>
      <p:sp>
        <p:nvSpPr>
          <p:cNvPr id="3" name="Content Placeholder 2">
            <a:extLst>
              <a:ext uri="{FF2B5EF4-FFF2-40B4-BE49-F238E27FC236}">
                <a16:creationId xmlns:a16="http://schemas.microsoft.com/office/drawing/2014/main" id="{4C5DC135-9C10-4FA0-B19C-F9B9938733C6}"/>
              </a:ext>
            </a:extLst>
          </p:cNvPr>
          <p:cNvSpPr>
            <a:spLocks noGrp="1"/>
          </p:cNvSpPr>
          <p:nvPr>
            <p:ph idx="1"/>
          </p:nvPr>
        </p:nvSpPr>
        <p:spPr>
          <a:xfrm>
            <a:off x="1451579" y="2015734"/>
            <a:ext cx="4504130" cy="4045925"/>
          </a:xfrm>
        </p:spPr>
        <p:txBody>
          <a:bodyPr vert="horz" lIns="91440" tIns="45720" rIns="91440" bIns="45720" rtlCol="0" anchor="t">
            <a:noAutofit/>
          </a:bodyPr>
          <a:lstStyle/>
          <a:p>
            <a:pPr>
              <a:lnSpc>
                <a:spcPct val="110000"/>
              </a:lnSpc>
            </a:pPr>
            <a:r>
              <a:rPr lang="en-US" sz="1500" dirty="0"/>
              <a:t>In 1912, </a:t>
            </a:r>
            <a:r>
              <a:rPr lang="en-US" sz="1500" dirty="0">
                <a:ea typeface="+mn-lt"/>
                <a:cs typeface="+mn-lt"/>
              </a:rPr>
              <a:t>he received a patent for his smoke hood design, which he invented after seeing firefighters struggling from the smoke they encountered in the line of duty. </a:t>
            </a:r>
          </a:p>
          <a:p>
            <a:pPr>
              <a:lnSpc>
                <a:spcPct val="110000"/>
              </a:lnSpc>
            </a:pPr>
            <a:r>
              <a:rPr lang="en-US" sz="1500" dirty="0">
                <a:ea typeface="+mn-lt"/>
                <a:cs typeface="+mn-lt"/>
              </a:rPr>
              <a:t>In 1914, he launched the National Safety Device Company to market it.</a:t>
            </a:r>
          </a:p>
          <a:p>
            <a:pPr>
              <a:lnSpc>
                <a:spcPct val="110000"/>
              </a:lnSpc>
            </a:pPr>
            <a:r>
              <a:rPr lang="en-US" sz="1500" dirty="0">
                <a:ea typeface="+mn-lt"/>
                <a:cs typeface="+mn-lt"/>
              </a:rPr>
              <a:t>He was able to sell his invention around the country, sometimes using the tactic of having a hired white actor take credit rather than revealing himself as to its inventor.</a:t>
            </a:r>
          </a:p>
          <a:p>
            <a:pPr>
              <a:lnSpc>
                <a:spcPct val="110000"/>
              </a:lnSpc>
            </a:pPr>
            <a:r>
              <a:rPr lang="en-US" sz="1500" dirty="0">
                <a:ea typeface="+mn-lt"/>
                <a:cs typeface="+mn-lt"/>
              </a:rPr>
              <a:t>His invention became known nationally when he led a rescue that saved several men's lives after a July 24, 1916 tunnel explosion under Lake Erie.</a:t>
            </a:r>
            <a:endParaRPr lang="en-US" sz="1500" dirty="0"/>
          </a:p>
        </p:txBody>
      </p:sp>
      <p:grpSp>
        <p:nvGrpSpPr>
          <p:cNvPr id="33" name="Group 32">
            <a:extLst>
              <a:ext uri="{FF2B5EF4-FFF2-40B4-BE49-F238E27FC236}">
                <a16:creationId xmlns:a16="http://schemas.microsoft.com/office/drawing/2014/main" id="{93401815-9C3D-43EE-B4E4-2504090CEF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9823" y="2012810"/>
            <a:ext cx="4948659" cy="3453535"/>
            <a:chOff x="7807230" y="2012810"/>
            <a:chExt cx="3251252" cy="3459865"/>
          </a:xfrm>
        </p:grpSpPr>
        <p:sp>
          <p:nvSpPr>
            <p:cNvPr id="34" name="Rectangle 33">
              <a:extLst>
                <a:ext uri="{FF2B5EF4-FFF2-40B4-BE49-F238E27FC236}">
                  <a16:creationId xmlns:a16="http://schemas.microsoft.com/office/drawing/2014/main" id="{CDC52205-72B7-41BE-99DF-6B24F25ED6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98BFFC9-C8B3-41FE-B9CC-C492B0794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29AEF658-1AB7-4717-9D4D-7DACD807B3F0}"/>
              </a:ext>
            </a:extLst>
          </p:cNvPr>
          <p:cNvPicPr>
            <a:picLocks noChangeAspect="1"/>
          </p:cNvPicPr>
          <p:nvPr/>
        </p:nvPicPr>
        <p:blipFill rotWithShape="1">
          <a:blip r:embed="rId3"/>
          <a:srcRect b="14677"/>
          <a:stretch/>
        </p:blipFill>
        <p:spPr>
          <a:xfrm>
            <a:off x="6277257" y="2174242"/>
            <a:ext cx="4613872" cy="3124351"/>
          </a:xfrm>
          <a:prstGeom prst="rect">
            <a:avLst/>
          </a:prstGeom>
        </p:spPr>
      </p:pic>
    </p:spTree>
    <p:extLst>
      <p:ext uri="{BB962C8B-B14F-4D97-AF65-F5344CB8AC3E}">
        <p14:creationId xmlns:p14="http://schemas.microsoft.com/office/powerpoint/2010/main" val="4110744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D69A3-BECA-4AA1-AECD-7CD72863153A}"/>
              </a:ext>
            </a:extLst>
          </p:cNvPr>
          <p:cNvSpPr>
            <a:spLocks noGrp="1"/>
          </p:cNvSpPr>
          <p:nvPr>
            <p:ph type="title"/>
          </p:nvPr>
        </p:nvSpPr>
        <p:spPr>
          <a:xfrm>
            <a:off x="1451579" y="804519"/>
            <a:ext cx="9603275" cy="1049235"/>
          </a:xfrm>
        </p:spPr>
        <p:txBody>
          <a:bodyPr>
            <a:normAutofit/>
          </a:bodyPr>
          <a:lstStyle/>
          <a:p>
            <a:r>
              <a:rPr lang="en-US"/>
              <a:t>backlash</a:t>
            </a:r>
          </a:p>
        </p:txBody>
      </p:sp>
      <p:pic>
        <p:nvPicPr>
          <p:cNvPr id="5" name="Picture 5" descr="A picture containing text, book, old&#10;&#10;Description automatically generated">
            <a:extLst>
              <a:ext uri="{FF2B5EF4-FFF2-40B4-BE49-F238E27FC236}">
                <a16:creationId xmlns:a16="http://schemas.microsoft.com/office/drawing/2014/main" id="{9D8B3229-7712-418F-92C9-690A44C1CBD3}"/>
              </a:ext>
            </a:extLst>
          </p:cNvPr>
          <p:cNvPicPr>
            <a:picLocks noChangeAspect="1"/>
          </p:cNvPicPr>
          <p:nvPr/>
        </p:nvPicPr>
        <p:blipFill>
          <a:blip r:embed="rId3"/>
          <a:stretch>
            <a:fillRect/>
          </a:stretch>
        </p:blipFill>
        <p:spPr>
          <a:xfrm>
            <a:off x="1646626" y="2015734"/>
            <a:ext cx="4570349" cy="3450613"/>
          </a:xfrm>
          <a:prstGeom prst="rect">
            <a:avLst/>
          </a:prstGeom>
        </p:spPr>
      </p:pic>
      <p:sp>
        <p:nvSpPr>
          <p:cNvPr id="3" name="Content Placeholder 2">
            <a:extLst>
              <a:ext uri="{FF2B5EF4-FFF2-40B4-BE49-F238E27FC236}">
                <a16:creationId xmlns:a16="http://schemas.microsoft.com/office/drawing/2014/main" id="{61282341-2573-48F7-ACD6-1D927A122416}"/>
              </a:ext>
            </a:extLst>
          </p:cNvPr>
          <p:cNvSpPr>
            <a:spLocks noGrp="1"/>
          </p:cNvSpPr>
          <p:nvPr>
            <p:ph idx="1"/>
          </p:nvPr>
        </p:nvSpPr>
        <p:spPr>
          <a:xfrm>
            <a:off x="6368425" y="2015734"/>
            <a:ext cx="4686429" cy="3938769"/>
          </a:xfrm>
        </p:spPr>
        <p:txBody>
          <a:bodyPr vert="horz" lIns="91440" tIns="45720" rIns="91440" bIns="45720" rtlCol="0" anchor="t">
            <a:noAutofit/>
          </a:bodyPr>
          <a:lstStyle/>
          <a:p>
            <a:pPr>
              <a:lnSpc>
                <a:spcPct val="110000"/>
              </a:lnSpc>
            </a:pPr>
            <a:r>
              <a:rPr lang="en-US" sz="1700" dirty="0">
                <a:ea typeface="+mn-lt"/>
                <a:cs typeface="+mn-lt"/>
              </a:rPr>
              <a:t>Cleveland's newspapers and city officials initially ignored Morgan's act of heroism as the first to rush into the tunnel for the rescue and his key role as the provider of the equipment that made the rescue possible, and it took years for the city to recognize his contributions.</a:t>
            </a:r>
          </a:p>
          <a:p>
            <a:pPr>
              <a:lnSpc>
                <a:spcPct val="110000"/>
              </a:lnSpc>
            </a:pPr>
            <a:r>
              <a:rPr lang="en-US" sz="1700" dirty="0">
                <a:ea typeface="+mn-lt"/>
                <a:cs typeface="+mn-lt"/>
              </a:rPr>
              <a:t>City officials requested the Carnegie Hero Fund Commission to issue medals to several of the men involved in the rescue, but excluded Morgan from their request. </a:t>
            </a:r>
          </a:p>
          <a:p>
            <a:pPr>
              <a:lnSpc>
                <a:spcPct val="110000"/>
              </a:lnSpc>
            </a:pPr>
            <a:r>
              <a:rPr lang="en-US" sz="1700" dirty="0">
                <a:ea typeface="+mn-lt"/>
                <a:cs typeface="+mn-lt"/>
              </a:rPr>
              <a:t>He believed that the omission was racially motivated.</a:t>
            </a:r>
          </a:p>
        </p:txBody>
      </p:sp>
    </p:spTree>
    <p:extLst>
      <p:ext uri="{BB962C8B-B14F-4D97-AF65-F5344CB8AC3E}">
        <p14:creationId xmlns:p14="http://schemas.microsoft.com/office/powerpoint/2010/main" val="1368792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D6EDB49-211E-499D-9A08-6C5FF3D06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8F9F37E-D3CF-4F3D-96C2-25307819D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Rectangle 11">
            <a:extLst>
              <a:ext uri="{FF2B5EF4-FFF2-40B4-BE49-F238E27FC236}">
                <a16:creationId xmlns:a16="http://schemas.microsoft.com/office/drawing/2014/main" id="{C5FFF17D-767C-40E7-8C89-962F1F54B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9F39E1-619D-4D9E-8823-8BD8CC320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8C53F47-DF50-454F-A5A6-6B969748D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noFill/>
          <a:ln>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7B9124-6406-4338-BE3F-AFF9B5425938}"/>
              </a:ext>
            </a:extLst>
          </p:cNvPr>
          <p:cNvSpPr>
            <a:spLocks noGrp="1"/>
          </p:cNvSpPr>
          <p:nvPr>
            <p:ph type="title"/>
          </p:nvPr>
        </p:nvSpPr>
        <p:spPr>
          <a:xfrm>
            <a:off x="1749236" y="1102210"/>
            <a:ext cx="9405891" cy="1002990"/>
          </a:xfrm>
        </p:spPr>
        <p:txBody>
          <a:bodyPr anchor="ctr">
            <a:normAutofit/>
          </a:bodyPr>
          <a:lstStyle/>
          <a:p>
            <a:r>
              <a:rPr lang="en-US"/>
              <a:t>backlash</a:t>
            </a:r>
          </a:p>
        </p:txBody>
      </p:sp>
      <p:sp>
        <p:nvSpPr>
          <p:cNvPr id="3" name="Content Placeholder 2">
            <a:extLst>
              <a:ext uri="{FF2B5EF4-FFF2-40B4-BE49-F238E27FC236}">
                <a16:creationId xmlns:a16="http://schemas.microsoft.com/office/drawing/2014/main" id="{EEBF6FA4-804F-4A59-B7D5-C4E79EC4100F}"/>
              </a:ext>
            </a:extLst>
          </p:cNvPr>
          <p:cNvSpPr>
            <a:spLocks noGrp="1"/>
          </p:cNvSpPr>
          <p:nvPr>
            <p:ph idx="1"/>
          </p:nvPr>
        </p:nvSpPr>
        <p:spPr>
          <a:xfrm>
            <a:off x="1451579" y="2107804"/>
            <a:ext cx="9405891" cy="2963164"/>
          </a:xfrm>
        </p:spPr>
        <p:txBody>
          <a:bodyPr vert="horz" lIns="91440" tIns="45720" rIns="91440" bIns="45720" rtlCol="0" anchor="t">
            <a:noAutofit/>
          </a:bodyPr>
          <a:lstStyle/>
          <a:p>
            <a:pPr>
              <a:lnSpc>
                <a:spcPct val="110000"/>
              </a:lnSpc>
            </a:pPr>
            <a:r>
              <a:rPr lang="en-US" sz="1600" dirty="0"/>
              <a:t>After the heroic rescue Morgan's company received order requests from fire departments all over the country. However, the national news contained photographs of him, and officials in a number of southern cities canceled their existing orders when they discovered he was Black.</a:t>
            </a:r>
            <a:endParaRPr lang="en-US" sz="1600" dirty="0">
              <a:ea typeface="+mn-lt"/>
              <a:cs typeface="+mn-lt"/>
            </a:endParaRPr>
          </a:p>
          <a:p>
            <a:pPr>
              <a:lnSpc>
                <a:spcPct val="110000"/>
              </a:lnSpc>
            </a:pPr>
            <a:endParaRPr lang="en-US" sz="1600" dirty="0"/>
          </a:p>
          <a:p>
            <a:pPr>
              <a:lnSpc>
                <a:spcPct val="110000"/>
              </a:lnSpc>
            </a:pPr>
            <a:r>
              <a:rPr lang="en-US" sz="1600" dirty="0"/>
              <a:t>In 1917, </a:t>
            </a:r>
            <a:r>
              <a:rPr lang="en-US" sz="1600" dirty="0">
                <a:ea typeface="+mn-lt"/>
                <a:cs typeface="+mn-lt"/>
              </a:rPr>
              <a:t>a group of citizens of Cleveland tried to correct for the omission by presenting him with a diamond-studded gold medal.</a:t>
            </a:r>
          </a:p>
          <a:p>
            <a:pPr marL="0" indent="0">
              <a:lnSpc>
                <a:spcPct val="110000"/>
              </a:lnSpc>
              <a:buNone/>
            </a:pPr>
            <a:endParaRPr lang="en-US" sz="1600" dirty="0">
              <a:ea typeface="+mn-lt"/>
              <a:cs typeface="+mn-lt"/>
            </a:endParaRPr>
          </a:p>
          <a:p>
            <a:pPr>
              <a:lnSpc>
                <a:spcPct val="110000"/>
              </a:lnSpc>
            </a:pPr>
            <a:r>
              <a:rPr lang="en-US" sz="1600" dirty="0">
                <a:ea typeface="+mn-lt"/>
                <a:cs typeface="+mn-lt"/>
              </a:rPr>
              <a:t>He was also given a medal from the International Association of Fire Engineers, which made him an honorary member.</a:t>
            </a:r>
          </a:p>
        </p:txBody>
      </p:sp>
      <p:pic>
        <p:nvPicPr>
          <p:cNvPr id="18" name="Picture 17">
            <a:extLst>
              <a:ext uri="{FF2B5EF4-FFF2-40B4-BE49-F238E27FC236}">
                <a16:creationId xmlns:a16="http://schemas.microsoft.com/office/drawing/2014/main" id="{6A26901A-BC62-4A3A-A07A-65E1F3DDDE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230877288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TF10001119</Template>
  <TotalTime>9</TotalTime>
  <Words>1029</Words>
  <Application>Microsoft Office PowerPoint</Application>
  <PresentationFormat>Widescreen</PresentationFormat>
  <Paragraphs>103</Paragraphs>
  <Slides>16</Slides>
  <Notes>15</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Gill Sans MT</vt:lpstr>
      <vt:lpstr>Gallery</vt:lpstr>
      <vt:lpstr>Who is Garrett morgan? March 4, 1877 – July 27, 1963</vt:lpstr>
      <vt:lpstr>Would you rather...</vt:lpstr>
      <vt:lpstr>objectives</vt:lpstr>
      <vt:lpstr>The early years</vt:lpstr>
      <vt:lpstr>the start </vt:lpstr>
      <vt:lpstr>the first inventions</vt:lpstr>
      <vt:lpstr>the smoke hood</vt:lpstr>
      <vt:lpstr>backlash</vt:lpstr>
      <vt:lpstr>backlash</vt:lpstr>
      <vt:lpstr>Time to share</vt:lpstr>
      <vt:lpstr>Traffic signal</vt:lpstr>
      <vt:lpstr>Community leadership</vt:lpstr>
      <vt:lpstr>Black history: remembering garrett morgan</vt:lpstr>
      <vt:lpstr>Time to share</vt:lpstr>
      <vt:lpstr>Human relations, diversity &amp; equity</vt:lpstr>
      <vt:lpstr>Teacher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Jules Gomez</dc:creator>
  <cp:lastModifiedBy>Gomez, Julie</cp:lastModifiedBy>
  <cp:revision>381</cp:revision>
  <dcterms:created xsi:type="dcterms:W3CDTF">2021-02-05T22:40:03Z</dcterms:created>
  <dcterms:modified xsi:type="dcterms:W3CDTF">2022-07-25T18:30:51Z</dcterms:modified>
</cp:coreProperties>
</file>